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udio/mpeg" Extension="mp3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Clear Sans" charset="1" panose="020B0503030202020304"/>
      <p:regular r:id="rId10"/>
    </p:embeddedFont>
    <p:embeddedFont>
      <p:font typeface="Clear Sans Bold" charset="1" panose="020B0803030202020304"/>
      <p:regular r:id="rId11"/>
    </p:embeddedFont>
    <p:embeddedFont>
      <p:font typeface="Clear Sans Italics" charset="1" panose="020B0503030202090304"/>
      <p:regular r:id="rId12"/>
    </p:embeddedFont>
    <p:embeddedFont>
      <p:font typeface="Clear Sans Bold Italics" charset="1" panose="020B0803030202090304"/>
      <p:regular r:id="rId13"/>
    </p:embeddedFont>
    <p:embeddedFont>
      <p:font typeface="Clear Sans Thin" charset="1" panose="020B0203030202020304"/>
      <p:regular r:id="rId14"/>
    </p:embeddedFont>
    <p:embeddedFont>
      <p:font typeface="Clear Sans Light" charset="1" panose="020B0303030202020304"/>
      <p:regular r:id="rId15"/>
    </p:embeddedFont>
    <p:embeddedFont>
      <p:font typeface="Clear Sans Medium" charset="1" panose="020B0603030202020304"/>
      <p:regular r:id="rId16"/>
    </p:embeddedFont>
    <p:embeddedFont>
      <p:font typeface="Clear Sans Medium Italics" charset="1" panose="020B0603030202090304"/>
      <p:regular r:id="rId17"/>
    </p:embeddedFont>
    <p:embeddedFont>
      <p:font typeface="Open Sans" charset="1" panose="020B0606030504020204"/>
      <p:regular r:id="rId18"/>
    </p:embeddedFont>
    <p:embeddedFont>
      <p:font typeface="Open Sans Bold" charset="1" panose="020B0806030504020204"/>
      <p:regular r:id="rId19"/>
    </p:embeddedFont>
    <p:embeddedFont>
      <p:font typeface="Open Sans Italics" charset="1" panose="020B0606030504020204"/>
      <p:regular r:id="rId20"/>
    </p:embeddedFont>
    <p:embeddedFont>
      <p:font typeface="Open Sans Bold Italics" charset="1" panose="020B0806030504020204"/>
      <p:regular r:id="rId21"/>
    </p:embeddedFont>
    <p:embeddedFont>
      <p:font typeface="Open Sans Light" charset="1" panose="020B0306030504020204"/>
      <p:regular r:id="rId22"/>
    </p:embeddedFont>
    <p:embeddedFont>
      <p:font typeface="Open Sans Light Italics" charset="1" panose="020B0306030504020204"/>
      <p:regular r:id="rId23"/>
    </p:embeddedFont>
    <p:embeddedFont>
      <p:font typeface="Open Sans Ultra-Bold" charset="1" panose="00000000000000000000"/>
      <p:regular r:id="rId24"/>
    </p:embeddedFont>
    <p:embeddedFont>
      <p:font typeface="Open Sans Ultra-Bold Italics" charset="1" panose="000000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slides/slide1.xml" Type="http://schemas.openxmlformats.org/officeDocument/2006/relationships/slide"/><Relationship Id="rId27" Target="slides/slide2.xml" Type="http://schemas.openxmlformats.org/officeDocument/2006/relationships/slide"/><Relationship Id="rId28" Target="slides/slide3.xml" Type="http://schemas.openxmlformats.org/officeDocument/2006/relationships/slide"/><Relationship Id="rId29" Target="slides/slide4.xml" Type="http://schemas.openxmlformats.org/officeDocument/2006/relationships/slide"/><Relationship Id="rId3" Target="viewProps.xml" Type="http://schemas.openxmlformats.org/officeDocument/2006/relationships/viewProps"/><Relationship Id="rId30" Target="slides/slide5.xml" Type="http://schemas.openxmlformats.org/officeDocument/2006/relationships/slide"/><Relationship Id="rId31" Target="slides/slide6.xml" Type="http://schemas.openxmlformats.org/officeDocument/2006/relationships/slide"/><Relationship Id="rId32" Target="slides/slide7.xml" Type="http://schemas.openxmlformats.org/officeDocument/2006/relationships/slide"/><Relationship Id="rId33" Target="slides/slide8.xml" Type="http://schemas.openxmlformats.org/officeDocument/2006/relationships/slide"/><Relationship Id="rId34" Target="slides/slide9.xml" Type="http://schemas.openxmlformats.org/officeDocument/2006/relationships/slide"/><Relationship Id="rId35" Target="slides/slide10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aAFYFb1SGYY.mp3" Type="http://schemas.microsoft.com/office/2007/relationships/media"/><Relationship Id="rId11" Target="../media/aAFYFb1SGYY.mp3" Type="http://schemas.openxmlformats.org/officeDocument/2006/relationships/audio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38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37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jpeg" Type="http://schemas.openxmlformats.org/officeDocument/2006/relationships/image"/><Relationship Id="rId6" Target="../media/image6.png" Type="http://schemas.openxmlformats.org/officeDocument/2006/relationships/image"/><Relationship Id="rId7" Target="../media/image12.jpeg" Type="http://schemas.openxmlformats.org/officeDocument/2006/relationships/image"/><Relationship Id="rId8" Target="../media/image13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14.jpeg" Type="http://schemas.openxmlformats.org/officeDocument/2006/relationships/image"/><Relationship Id="rId4" Target="../media/image15.jpeg" Type="http://schemas.openxmlformats.org/officeDocument/2006/relationships/image"/><Relationship Id="rId5" Target="../media/image16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9.jpe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1.png" Type="http://schemas.openxmlformats.org/officeDocument/2006/relationships/image"/><Relationship Id="rId8" Target="../media/image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22.jpe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Relationship Id="rId7" Target="../media/image12.jpeg" Type="http://schemas.openxmlformats.org/officeDocument/2006/relationships/image"/><Relationship Id="rId8" Target="../media/image11.jpeg" Type="http://schemas.openxmlformats.org/officeDocument/2006/relationships/image"/><Relationship Id="rId9" Target="../media/image13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29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30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33.jpeg" Type="http://schemas.openxmlformats.org/officeDocument/2006/relationships/image"/><Relationship Id="rId5" Target="../media/image34.jpeg" Type="http://schemas.openxmlformats.org/officeDocument/2006/relationships/image"/><Relationship Id="rId6" Target="../media/image35.jpeg" Type="http://schemas.openxmlformats.org/officeDocument/2006/relationships/image"/><Relationship Id="rId7" Target="../media/image36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D7E3E4">
                <a:alpha val="100000"/>
              </a:srgbClr>
            </a:gs>
            <a:gs pos="100000">
              <a:srgbClr val="2ABBC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6320655">
            <a:off x="10145001" y="1354661"/>
            <a:ext cx="10928555" cy="10928555"/>
          </a:xfrm>
          <a:custGeom>
            <a:avLst/>
            <a:gdLst/>
            <a:ahLst/>
            <a:cxnLst/>
            <a:rect r="r" b="b" t="t" l="l"/>
            <a:pathLst>
              <a:path h="10928555" w="10928555">
                <a:moveTo>
                  <a:pt x="0" y="0"/>
                </a:moveTo>
                <a:lnTo>
                  <a:pt x="10928556" y="0"/>
                </a:lnTo>
                <a:lnTo>
                  <a:pt x="10928556" y="10928556"/>
                </a:lnTo>
                <a:lnTo>
                  <a:pt x="0" y="10928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Legge regionale 31/2022 Imprenditoria giovanile, femminile e disoccupati di lunga durata Interventi regionali per lo sviluppo dell'imprenditoria giovanile, femminile e da parte dei disoccupati di lunga durata nei settori industria e dell'artigianato"/>
          <p:cNvSpPr/>
          <p:nvPr/>
        </p:nvSpPr>
        <p:spPr>
          <a:xfrm flipH="false" flipV="false" rot="0">
            <a:off x="10581584" y="1800769"/>
            <a:ext cx="8286604" cy="10036340"/>
          </a:xfrm>
          <a:custGeom>
            <a:avLst/>
            <a:gdLst/>
            <a:ahLst/>
            <a:cxnLst/>
            <a:rect r="r" b="b" t="t" l="l"/>
            <a:pathLst>
              <a:path h="10036340" w="8286604">
                <a:moveTo>
                  <a:pt x="0" y="0"/>
                </a:moveTo>
                <a:lnTo>
                  <a:pt x="8286604" y="0"/>
                </a:lnTo>
                <a:lnTo>
                  <a:pt x="8286604" y="10036340"/>
                </a:lnTo>
                <a:lnTo>
                  <a:pt x="0" y="10036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21115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1333585" y="2411395"/>
            <a:ext cx="8993842" cy="8993806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4308" t="0" r="-1430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4172318" y="-5438501"/>
            <a:ext cx="7591347" cy="8878768"/>
          </a:xfrm>
          <a:custGeom>
            <a:avLst/>
            <a:gdLst/>
            <a:ahLst/>
            <a:cxnLst/>
            <a:rect r="r" b="b" t="t" l="l"/>
            <a:pathLst>
              <a:path h="8878768" w="7591347">
                <a:moveTo>
                  <a:pt x="0" y="0"/>
                </a:moveTo>
                <a:lnTo>
                  <a:pt x="7591346" y="0"/>
                </a:lnTo>
                <a:lnTo>
                  <a:pt x="7591346" y="8878768"/>
                </a:lnTo>
                <a:lnTo>
                  <a:pt x="0" y="88787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 descr="Logo regione Valle d'Aosta"/>
          <p:cNvSpPr/>
          <p:nvPr/>
        </p:nvSpPr>
        <p:spPr>
          <a:xfrm flipH="false" flipV="false" rot="0">
            <a:off x="720369" y="558284"/>
            <a:ext cx="6113743" cy="1617509"/>
          </a:xfrm>
          <a:custGeom>
            <a:avLst/>
            <a:gdLst/>
            <a:ahLst/>
            <a:cxnLst/>
            <a:rect r="r" b="b" t="t" l="l"/>
            <a:pathLst>
              <a:path h="1617509" w="6113743">
                <a:moveTo>
                  <a:pt x="0" y="0"/>
                </a:moveTo>
                <a:lnTo>
                  <a:pt x="6113743" y="0"/>
                </a:lnTo>
                <a:lnTo>
                  <a:pt x="6113743" y="1617509"/>
                </a:lnTo>
                <a:lnTo>
                  <a:pt x="0" y="16175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20369" y="3740381"/>
            <a:ext cx="8423631" cy="2444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422"/>
              </a:lnSpc>
            </a:pPr>
            <a:r>
              <a:rPr lang="en-US" sz="5892" spc="-70">
                <a:solidFill>
                  <a:srgbClr val="18969B"/>
                </a:solidFill>
                <a:latin typeface="Clear Sans Bold"/>
              </a:rPr>
              <a:t>Imprenditoria giovanile, femminile e disoccupati di lunga durata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20369" y="2413918"/>
            <a:ext cx="8173470" cy="912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7434"/>
              </a:lnSpc>
              <a:spcBef>
                <a:spcPct val="0"/>
              </a:spcBef>
            </a:pPr>
            <a:r>
              <a:rPr lang="en-US" sz="5310">
                <a:solidFill>
                  <a:srgbClr val="292929"/>
                </a:solidFill>
                <a:latin typeface="Clear Sans Bold"/>
              </a:rPr>
              <a:t>Legge regionale 31/2022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20369" y="6354801"/>
            <a:ext cx="9086848" cy="25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143"/>
              </a:lnSpc>
              <a:spcBef>
                <a:spcPct val="0"/>
              </a:spcBef>
            </a:pPr>
            <a:r>
              <a:rPr lang="en-US" sz="3673">
                <a:solidFill>
                  <a:srgbClr val="000000"/>
                </a:solidFill>
                <a:latin typeface="Clear Sans Bold"/>
              </a:rPr>
              <a:t>Interventi regionali per lo sviluppo dell’imprenditoria giovanile, femminile e da parte dei disoccupati di lunga durata nei settori dell’industria e dell’artigianato </a:t>
            </a:r>
          </a:p>
        </p:txBody>
      </p:sp>
      <p:pic>
        <p:nvPicPr>
          <p:cNvPr name="Picture 11" id="11">
            <a:hlinkClick action="ppaction://media"/>
          </p:cNvPr>
          <p:cNvPicPr>
            <a:picLocks noChangeAspect="true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>
                  <p14:trim st="0.0000" end="4158.098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11"/>
                </p:tgtEl>
              </p:cBhvr>
            </p:cmd>
            <p:audio>
              <p:cMediaNode vol="100000" showWhenStopped="false">
                <p:cTn/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D7E3E4">
                <a:alpha val="100000"/>
              </a:srgbClr>
            </a:gs>
            <a:gs pos="100000">
              <a:srgbClr val="2ABBC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172318" y="-5438501"/>
            <a:ext cx="7591347" cy="8878768"/>
          </a:xfrm>
          <a:custGeom>
            <a:avLst/>
            <a:gdLst/>
            <a:ahLst/>
            <a:cxnLst/>
            <a:rect r="r" b="b" t="t" l="l"/>
            <a:pathLst>
              <a:path h="8878768" w="7591347">
                <a:moveTo>
                  <a:pt x="0" y="0"/>
                </a:moveTo>
                <a:lnTo>
                  <a:pt x="7591346" y="0"/>
                </a:lnTo>
                <a:lnTo>
                  <a:pt x="7591346" y="8878768"/>
                </a:lnTo>
                <a:lnTo>
                  <a:pt x="0" y="8878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489114" y="686996"/>
            <a:ext cx="8437984" cy="8720412"/>
            <a:chOff x="0" y="0"/>
            <a:chExt cx="6362700" cy="657566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6350" y="6350"/>
              <a:ext cx="6350012" cy="6562979"/>
            </a:xfrm>
            <a:custGeom>
              <a:avLst/>
              <a:gdLst/>
              <a:ahLst/>
              <a:cxnLst/>
              <a:rect r="r" b="b" t="t" l="l"/>
              <a:pathLst>
                <a:path h="6562979" w="6350012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808530" y="1017103"/>
            <a:ext cx="7799152" cy="8060198"/>
            <a:chOff x="0" y="0"/>
            <a:chExt cx="6362700" cy="657566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" y="6350"/>
              <a:ext cx="6350012" cy="6562979"/>
            </a:xfrm>
            <a:custGeom>
              <a:avLst/>
              <a:gdLst/>
              <a:ahLst/>
              <a:cxnLst/>
              <a:rect r="r" b="b" t="t" l="l"/>
              <a:pathLst>
                <a:path h="6562979" w="6350012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3"/>
              <a:stretch>
                <a:fillRect l="-27782" t="0" r="-27782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9144000" y="7941"/>
            <a:ext cx="8546136" cy="10099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Open Sans Bold"/>
              </a:rPr>
              <a:t>RICORDATI!</a:t>
            </a:r>
          </a:p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Open Sans Bold"/>
              </a:rPr>
              <a:t>Tutti i documenti di spesa (acconti/ordini di acquisto/avvio lavori) dovranno essere datati successivamente alla data di ricevimento della lettera di comunicazione del CUP. </a:t>
            </a:r>
          </a:p>
          <a:p>
            <a:pPr algn="ctr" marL="0" indent="0" lvl="0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Open Sans Bold"/>
              </a:rPr>
              <a:t>Il CUP dovrà essere contenuto in tutte le fatture.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D7E3E4">
                <a:alpha val="100000"/>
              </a:srgbClr>
            </a:gs>
            <a:gs pos="100000">
              <a:srgbClr val="2ABBC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479962">
            <a:off x="-5384175" y="-6977506"/>
            <a:ext cx="13375962" cy="13375962"/>
          </a:xfrm>
          <a:custGeom>
            <a:avLst/>
            <a:gdLst/>
            <a:ahLst/>
            <a:cxnLst/>
            <a:rect r="r" b="b" t="t" l="l"/>
            <a:pathLst>
              <a:path h="13375962" w="13375962">
                <a:moveTo>
                  <a:pt x="0" y="0"/>
                </a:moveTo>
                <a:lnTo>
                  <a:pt x="13375963" y="0"/>
                </a:lnTo>
                <a:lnTo>
                  <a:pt x="13375963" y="13375962"/>
                </a:lnTo>
                <a:lnTo>
                  <a:pt x="0" y="133759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1125" y="1198875"/>
            <a:ext cx="8654417" cy="8654417"/>
          </a:xfrm>
          <a:custGeom>
            <a:avLst/>
            <a:gdLst/>
            <a:ahLst/>
            <a:cxnLst/>
            <a:rect r="r" b="b" t="t" l="l"/>
            <a:pathLst>
              <a:path h="8654417" w="8654417">
                <a:moveTo>
                  <a:pt x="0" y="0"/>
                </a:moveTo>
                <a:lnTo>
                  <a:pt x="8654417" y="0"/>
                </a:lnTo>
                <a:lnTo>
                  <a:pt x="8654417" y="8654417"/>
                </a:lnTo>
                <a:lnTo>
                  <a:pt x="0" y="86544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643996" y="2635366"/>
            <a:ext cx="5476111" cy="5659402"/>
            <a:chOff x="0" y="0"/>
            <a:chExt cx="6362700" cy="65756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6350" y="6350"/>
              <a:ext cx="6350012" cy="6562979"/>
            </a:xfrm>
            <a:custGeom>
              <a:avLst/>
              <a:gdLst/>
              <a:ahLst/>
              <a:cxnLst/>
              <a:rect r="r" b="b" t="t" l="l"/>
              <a:pathLst>
                <a:path h="6562979" w="6350012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886483" y="2885970"/>
            <a:ext cx="4991137" cy="5158195"/>
            <a:chOff x="0" y="0"/>
            <a:chExt cx="6362700" cy="657566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6350" y="6350"/>
              <a:ext cx="6350012" cy="6562979"/>
            </a:xfrm>
            <a:custGeom>
              <a:avLst/>
              <a:gdLst/>
              <a:ahLst/>
              <a:cxnLst/>
              <a:rect r="r" b="b" t="t" l="l"/>
              <a:pathLst>
                <a:path h="6562979" w="6350012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5"/>
              <a:stretch>
                <a:fillRect l="-27515" t="0" r="-27515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true" flipV="false" rot="0">
            <a:off x="-2139385" y="6733777"/>
            <a:ext cx="7591347" cy="8878768"/>
          </a:xfrm>
          <a:custGeom>
            <a:avLst/>
            <a:gdLst/>
            <a:ahLst/>
            <a:cxnLst/>
            <a:rect r="r" b="b" t="t" l="l"/>
            <a:pathLst>
              <a:path h="8878768" w="7591347">
                <a:moveTo>
                  <a:pt x="7591347" y="0"/>
                </a:moveTo>
                <a:lnTo>
                  <a:pt x="0" y="0"/>
                </a:lnTo>
                <a:lnTo>
                  <a:pt x="0" y="8878768"/>
                </a:lnTo>
                <a:lnTo>
                  <a:pt x="7591347" y="8878768"/>
                </a:lnTo>
                <a:lnTo>
                  <a:pt x="7591347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479962">
            <a:off x="11142931" y="5386251"/>
            <a:ext cx="13375962" cy="13375962"/>
          </a:xfrm>
          <a:custGeom>
            <a:avLst/>
            <a:gdLst/>
            <a:ahLst/>
            <a:cxnLst/>
            <a:rect r="r" b="b" t="t" l="l"/>
            <a:pathLst>
              <a:path h="13375962" w="13375962">
                <a:moveTo>
                  <a:pt x="0" y="0"/>
                </a:moveTo>
                <a:lnTo>
                  <a:pt x="13375962" y="0"/>
                </a:lnTo>
                <a:lnTo>
                  <a:pt x="13375962" y="13375962"/>
                </a:lnTo>
                <a:lnTo>
                  <a:pt x="0" y="133759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7830912" y="2635366"/>
            <a:ext cx="1265361" cy="2158949"/>
            <a:chOff x="0" y="0"/>
            <a:chExt cx="333264" cy="56861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33264" cy="568612"/>
            </a:xfrm>
            <a:custGeom>
              <a:avLst/>
              <a:gdLst/>
              <a:ahLst/>
              <a:cxnLst/>
              <a:rect r="r" b="b" t="t" l="l"/>
              <a:pathLst>
                <a:path h="568612" w="333264">
                  <a:moveTo>
                    <a:pt x="0" y="0"/>
                  </a:moveTo>
                  <a:lnTo>
                    <a:pt x="333264" y="0"/>
                  </a:lnTo>
                  <a:lnTo>
                    <a:pt x="333264" y="568612"/>
                  </a:lnTo>
                  <a:lnTo>
                    <a:pt x="0" y="568612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28575"/>
              <a:ext cx="333264" cy="597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0" y="272697"/>
            <a:ext cx="17558438" cy="2771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4"/>
              </a:lnSpc>
            </a:pPr>
            <a:r>
              <a:rPr lang="en-US" sz="7062" spc="-84">
                <a:solidFill>
                  <a:srgbClr val="292929"/>
                </a:solidFill>
                <a:latin typeface="Clear Sans Bold"/>
              </a:rPr>
              <a:t>Hai un'idea imprenditoriale </a:t>
            </a:r>
            <a:r>
              <a:rPr lang="en-US" sz="7062" spc="-84">
                <a:solidFill>
                  <a:srgbClr val="292929"/>
                </a:solidFill>
                <a:latin typeface="Clear Sans Bold"/>
              </a:rPr>
              <a:t>nei settori dell'industria e dell'artigianato ?</a:t>
            </a:r>
          </a:p>
          <a:p>
            <a:pPr algn="ctr" marL="0" indent="0" lvl="0">
              <a:lnSpc>
                <a:spcPts val="7274"/>
              </a:lnSpc>
            </a:pPr>
          </a:p>
        </p:txBody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6378154" y="2635366"/>
            <a:ext cx="5476111" cy="5659402"/>
            <a:chOff x="0" y="0"/>
            <a:chExt cx="6362700" cy="657566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6350" y="6350"/>
              <a:ext cx="6350012" cy="6562979"/>
            </a:xfrm>
            <a:custGeom>
              <a:avLst/>
              <a:gdLst/>
              <a:ahLst/>
              <a:cxnLst/>
              <a:rect r="r" b="b" t="t" l="l"/>
              <a:pathLst>
                <a:path h="6562979" w="6350012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6620642" y="2885970"/>
            <a:ext cx="4991137" cy="5158195"/>
            <a:chOff x="0" y="0"/>
            <a:chExt cx="6362700" cy="657566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6350" y="6350"/>
              <a:ext cx="6350012" cy="6562979"/>
            </a:xfrm>
            <a:custGeom>
              <a:avLst/>
              <a:gdLst/>
              <a:ahLst/>
              <a:cxnLst/>
              <a:rect r="r" b="b" t="t" l="l"/>
              <a:pathLst>
                <a:path h="6562979" w="6350012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7"/>
              <a:stretch>
                <a:fillRect l="-27491" t="0" r="-27491" b="0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2082327" y="2635366"/>
            <a:ext cx="5476111" cy="5659402"/>
            <a:chOff x="0" y="0"/>
            <a:chExt cx="6362700" cy="657566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6350" y="6350"/>
              <a:ext cx="6350012" cy="6562979"/>
            </a:xfrm>
            <a:custGeom>
              <a:avLst/>
              <a:gdLst/>
              <a:ahLst/>
              <a:cxnLst/>
              <a:rect r="r" b="b" t="t" l="l"/>
              <a:pathLst>
                <a:path h="6562979" w="6350012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12268163" y="2885970"/>
            <a:ext cx="4991137" cy="5158195"/>
            <a:chOff x="0" y="0"/>
            <a:chExt cx="6362700" cy="657566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6350" y="6350"/>
              <a:ext cx="6350012" cy="6562979"/>
            </a:xfrm>
            <a:custGeom>
              <a:avLst/>
              <a:gdLst/>
              <a:ahLst/>
              <a:cxnLst/>
              <a:rect r="r" b="b" t="t" l="l"/>
              <a:pathLst>
                <a:path h="6562979" w="6350012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8"/>
              <a:stretch>
                <a:fillRect l="-27515" t="0" r="-27515" b="0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643996" y="8435839"/>
            <a:ext cx="5625472" cy="1180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59"/>
              </a:lnSpc>
              <a:spcBef>
                <a:spcPct val="0"/>
              </a:spcBef>
            </a:pPr>
            <a:r>
              <a:rPr lang="en-US" sz="3399" spc="-78">
                <a:solidFill>
                  <a:srgbClr val="292929"/>
                </a:solidFill>
                <a:latin typeface="Clear Sans Bold"/>
              </a:rPr>
              <a:t>Sei un giovane di età compresa tra i 18 e i 35 anni?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228794" y="8435839"/>
            <a:ext cx="5625472" cy="580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59"/>
              </a:lnSpc>
              <a:spcBef>
                <a:spcPct val="0"/>
              </a:spcBef>
            </a:pPr>
            <a:r>
              <a:rPr lang="en-US" sz="3399" spc="-78">
                <a:solidFill>
                  <a:srgbClr val="292929"/>
                </a:solidFill>
                <a:latin typeface="Clear Sans Bold"/>
              </a:rPr>
              <a:t>Sei una donna?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007647" y="8435839"/>
            <a:ext cx="5625472" cy="1180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spc="-78">
                <a:solidFill>
                  <a:srgbClr val="292929"/>
                </a:solidFill>
                <a:latin typeface="Clear Sans Bold"/>
              </a:rPr>
              <a:t>Sei un disoccupato da più di </a:t>
            </a:r>
          </a:p>
          <a:p>
            <a:pPr algn="ctr" marL="0" indent="0" lvl="0">
              <a:lnSpc>
                <a:spcPts val="4759"/>
              </a:lnSpc>
              <a:spcBef>
                <a:spcPct val="0"/>
              </a:spcBef>
            </a:pPr>
            <a:r>
              <a:rPr lang="en-US" sz="3399" spc="-78">
                <a:solidFill>
                  <a:srgbClr val="292929"/>
                </a:solidFill>
                <a:latin typeface="Clear Sans Bold"/>
              </a:rPr>
              <a:t>12 mesi?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D7E3E4">
                <a:alpha val="100000"/>
              </a:srgbClr>
            </a:gs>
            <a:gs pos="100000">
              <a:srgbClr val="2ABBC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83117" y="2443378"/>
            <a:ext cx="1265361" cy="2158949"/>
            <a:chOff x="0" y="0"/>
            <a:chExt cx="333264" cy="5686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33264" cy="568612"/>
            </a:xfrm>
            <a:custGeom>
              <a:avLst/>
              <a:gdLst/>
              <a:ahLst/>
              <a:cxnLst/>
              <a:rect r="r" b="b" t="t" l="l"/>
              <a:pathLst>
                <a:path h="568612" w="333264">
                  <a:moveTo>
                    <a:pt x="0" y="0"/>
                  </a:moveTo>
                  <a:lnTo>
                    <a:pt x="333264" y="0"/>
                  </a:lnTo>
                  <a:lnTo>
                    <a:pt x="333264" y="568612"/>
                  </a:lnTo>
                  <a:lnTo>
                    <a:pt x="0" y="568612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33264" cy="597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10617640">
            <a:off x="12710886" y="-4756935"/>
            <a:ext cx="7830192" cy="9158119"/>
          </a:xfrm>
          <a:custGeom>
            <a:avLst/>
            <a:gdLst/>
            <a:ahLst/>
            <a:cxnLst/>
            <a:rect r="r" b="b" t="t" l="l"/>
            <a:pathLst>
              <a:path h="9158119" w="7830192">
                <a:moveTo>
                  <a:pt x="7830192" y="0"/>
                </a:moveTo>
                <a:lnTo>
                  <a:pt x="0" y="0"/>
                </a:lnTo>
                <a:lnTo>
                  <a:pt x="0" y="9158119"/>
                </a:lnTo>
                <a:lnTo>
                  <a:pt x="7830192" y="9158119"/>
                </a:lnTo>
                <a:lnTo>
                  <a:pt x="7830192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2041673" y="-4958079"/>
            <a:ext cx="7591347" cy="8878768"/>
          </a:xfrm>
          <a:custGeom>
            <a:avLst/>
            <a:gdLst/>
            <a:ahLst/>
            <a:cxnLst/>
            <a:rect r="r" b="b" t="t" l="l"/>
            <a:pathLst>
              <a:path h="8878768" w="7591347">
                <a:moveTo>
                  <a:pt x="7591347" y="0"/>
                </a:moveTo>
                <a:lnTo>
                  <a:pt x="0" y="0"/>
                </a:lnTo>
                <a:lnTo>
                  <a:pt x="0" y="8878769"/>
                </a:lnTo>
                <a:lnTo>
                  <a:pt x="7591347" y="8878769"/>
                </a:lnTo>
                <a:lnTo>
                  <a:pt x="7591347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282125" y="696490"/>
            <a:ext cx="8533174" cy="1803229"/>
            <a:chOff x="0" y="0"/>
            <a:chExt cx="2620979" cy="55386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620979" cy="553865"/>
            </a:xfrm>
            <a:custGeom>
              <a:avLst/>
              <a:gdLst/>
              <a:ahLst/>
              <a:cxnLst/>
              <a:rect r="r" b="b" t="t" l="l"/>
              <a:pathLst>
                <a:path h="553865" w="2620979">
                  <a:moveTo>
                    <a:pt x="0" y="0"/>
                  </a:moveTo>
                  <a:lnTo>
                    <a:pt x="2620979" y="0"/>
                  </a:lnTo>
                  <a:lnTo>
                    <a:pt x="2620979" y="553865"/>
                  </a:lnTo>
                  <a:lnTo>
                    <a:pt x="0" y="553865"/>
                  </a:lnTo>
                  <a:close/>
                </a:path>
              </a:pathLst>
            </a:custGeom>
            <a:solidFill>
              <a:srgbClr val="01AFB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2620979" cy="5824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243425" y="962025"/>
            <a:ext cx="12610574" cy="1998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3"/>
              </a:lnSpc>
            </a:pPr>
            <a:r>
              <a:rPr lang="en-US" sz="3845" spc="-88">
                <a:solidFill>
                  <a:srgbClr val="000000"/>
                </a:solidFill>
                <a:latin typeface="Clear Sans Bold"/>
              </a:rPr>
              <a:t> &gt; </a:t>
            </a:r>
            <a:r>
              <a:rPr lang="en-US" sz="3845" spc="-88">
                <a:solidFill>
                  <a:srgbClr val="000000"/>
                </a:solidFill>
                <a:latin typeface="Clear Sans Bold"/>
              </a:rPr>
              <a:t>Importo massimo contributo </a:t>
            </a:r>
          </a:p>
          <a:p>
            <a:pPr algn="ctr">
              <a:lnSpc>
                <a:spcPts val="5383"/>
              </a:lnSpc>
            </a:pPr>
            <a:r>
              <a:rPr lang="en-US" sz="3845" spc="-88">
                <a:solidFill>
                  <a:srgbClr val="000000"/>
                </a:solidFill>
                <a:latin typeface="Clear Sans Bold"/>
              </a:rPr>
              <a:t>€ 80.000 al netto dell'IVA</a:t>
            </a:r>
          </a:p>
          <a:p>
            <a:pPr algn="ctr" marL="0" indent="0" lvl="0">
              <a:lnSpc>
                <a:spcPts val="5342"/>
              </a:lnSpc>
              <a:spcBef>
                <a:spcPct val="0"/>
              </a:spcBef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5098871" y="2689189"/>
            <a:ext cx="2716427" cy="5212992"/>
          </a:xfrm>
          <a:custGeom>
            <a:avLst/>
            <a:gdLst/>
            <a:ahLst/>
            <a:cxnLst/>
            <a:rect r="r" b="b" t="t" l="l"/>
            <a:pathLst>
              <a:path h="5212992" w="2716427">
                <a:moveTo>
                  <a:pt x="0" y="0"/>
                </a:moveTo>
                <a:lnTo>
                  <a:pt x="2716428" y="0"/>
                </a:lnTo>
                <a:lnTo>
                  <a:pt x="2716428" y="5212992"/>
                </a:lnTo>
                <a:lnTo>
                  <a:pt x="0" y="5212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929" t="0" r="-93929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282125" y="2689189"/>
            <a:ext cx="2716427" cy="5212992"/>
          </a:xfrm>
          <a:custGeom>
            <a:avLst/>
            <a:gdLst/>
            <a:ahLst/>
            <a:cxnLst/>
            <a:rect r="r" b="b" t="t" l="l"/>
            <a:pathLst>
              <a:path h="5212992" w="2716427">
                <a:moveTo>
                  <a:pt x="0" y="0"/>
                </a:moveTo>
                <a:lnTo>
                  <a:pt x="2716427" y="0"/>
                </a:lnTo>
                <a:lnTo>
                  <a:pt x="2716427" y="5212992"/>
                </a:lnTo>
                <a:lnTo>
                  <a:pt x="0" y="52129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5463" t="0" r="-85463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188280" y="2689189"/>
            <a:ext cx="2720863" cy="5212992"/>
          </a:xfrm>
          <a:custGeom>
            <a:avLst/>
            <a:gdLst/>
            <a:ahLst/>
            <a:cxnLst/>
            <a:rect r="r" b="b" t="t" l="l"/>
            <a:pathLst>
              <a:path h="5212992" w="2720863">
                <a:moveTo>
                  <a:pt x="0" y="0"/>
                </a:moveTo>
                <a:lnTo>
                  <a:pt x="2720864" y="0"/>
                </a:lnTo>
                <a:lnTo>
                  <a:pt x="2720864" y="5212992"/>
                </a:lnTo>
                <a:lnTo>
                  <a:pt x="0" y="5212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3694" t="0" r="-93694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-3024582" y="4818916"/>
            <a:ext cx="7591347" cy="8878768"/>
          </a:xfrm>
          <a:custGeom>
            <a:avLst/>
            <a:gdLst/>
            <a:ahLst/>
            <a:cxnLst/>
            <a:rect r="r" b="b" t="t" l="l"/>
            <a:pathLst>
              <a:path h="8878768" w="7591347">
                <a:moveTo>
                  <a:pt x="7591346" y="0"/>
                </a:moveTo>
                <a:lnTo>
                  <a:pt x="0" y="0"/>
                </a:lnTo>
                <a:lnTo>
                  <a:pt x="0" y="8878768"/>
                </a:lnTo>
                <a:lnTo>
                  <a:pt x="7591346" y="8878768"/>
                </a:lnTo>
                <a:lnTo>
                  <a:pt x="7591346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29869" y="1171575"/>
            <a:ext cx="8561756" cy="8116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28"/>
              </a:lnSpc>
            </a:pPr>
            <a:r>
              <a:rPr lang="en-US" sz="8862" spc="-106">
                <a:solidFill>
                  <a:srgbClr val="292929"/>
                </a:solidFill>
                <a:latin typeface="Clear Sans"/>
              </a:rPr>
              <a:t>Puoi richiedere un </a:t>
            </a:r>
            <a:r>
              <a:rPr lang="en-US" sz="8862" spc="-106">
                <a:solidFill>
                  <a:srgbClr val="292929"/>
                </a:solidFill>
                <a:latin typeface="Clear Sans"/>
              </a:rPr>
              <a:t>contributo a fondo perduto </a:t>
            </a:r>
            <a:r>
              <a:rPr lang="en-US" sz="8862" spc="-106">
                <a:solidFill>
                  <a:srgbClr val="292929"/>
                </a:solidFill>
                <a:latin typeface="Clear Sans Bold"/>
              </a:rPr>
              <a:t>fino al</a:t>
            </a:r>
            <a:r>
              <a:rPr lang="en-US" sz="8862" spc="-106">
                <a:solidFill>
                  <a:srgbClr val="292929"/>
                </a:solidFill>
                <a:latin typeface="Clear Sans"/>
              </a:rPr>
              <a:t> </a:t>
            </a:r>
            <a:r>
              <a:rPr lang="en-US" sz="8862" spc="-106">
                <a:solidFill>
                  <a:srgbClr val="292929"/>
                </a:solidFill>
                <a:latin typeface="Clear Sans Bold"/>
              </a:rPr>
              <a:t>60% </a:t>
            </a:r>
          </a:p>
          <a:p>
            <a:pPr algn="ctr" marL="0" indent="0" lvl="0">
              <a:lnSpc>
                <a:spcPts val="9128"/>
              </a:lnSpc>
            </a:pPr>
            <a:r>
              <a:rPr lang="en-US" sz="8862" spc="-106">
                <a:solidFill>
                  <a:srgbClr val="292929"/>
                </a:solidFill>
                <a:latin typeface="Clear Sans Bold"/>
              </a:rPr>
              <a:t>della spesa prevista</a:t>
            </a:r>
            <a:r>
              <a:rPr lang="en-US" sz="8862" spc="-106">
                <a:solidFill>
                  <a:srgbClr val="292929"/>
                </a:solidFill>
                <a:latin typeface="Clear Sans"/>
              </a:rPr>
              <a:t> </a:t>
            </a:r>
            <a:r>
              <a:rPr lang="en-US" sz="8862" spc="-106">
                <a:solidFill>
                  <a:srgbClr val="292929"/>
                </a:solidFill>
                <a:latin typeface="Clear Sans Bold"/>
              </a:rPr>
              <a:t>per avviare l’attività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9282125" y="8075965"/>
            <a:ext cx="8533174" cy="1803229"/>
            <a:chOff x="0" y="0"/>
            <a:chExt cx="2620979" cy="55386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620979" cy="553865"/>
            </a:xfrm>
            <a:custGeom>
              <a:avLst/>
              <a:gdLst/>
              <a:ahLst/>
              <a:cxnLst/>
              <a:rect r="r" b="b" t="t" l="l"/>
              <a:pathLst>
                <a:path h="553865" w="2620979">
                  <a:moveTo>
                    <a:pt x="0" y="0"/>
                  </a:moveTo>
                  <a:lnTo>
                    <a:pt x="2620979" y="0"/>
                  </a:lnTo>
                  <a:lnTo>
                    <a:pt x="2620979" y="553865"/>
                  </a:lnTo>
                  <a:lnTo>
                    <a:pt x="0" y="553865"/>
                  </a:lnTo>
                  <a:close/>
                </a:path>
              </a:pathLst>
            </a:custGeom>
            <a:gradFill rotWithShape="true">
              <a:gsLst>
                <a:gs pos="0">
                  <a:srgbClr val="0FB5BB">
                    <a:alpha val="100000"/>
                  </a:srgbClr>
                </a:gs>
                <a:gs pos="100000">
                  <a:srgbClr val="0B959B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28575"/>
              <a:ext cx="2620979" cy="5824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9282125" y="8282889"/>
            <a:ext cx="8533174" cy="1313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spc="-87">
                <a:solidFill>
                  <a:srgbClr val="000000"/>
                </a:solidFill>
                <a:latin typeface="Clear Sans Bold"/>
              </a:rPr>
              <a:t>&gt; </a:t>
            </a:r>
            <a:r>
              <a:rPr lang="en-US" sz="3799" spc="-87">
                <a:solidFill>
                  <a:srgbClr val="000000"/>
                </a:solidFill>
                <a:latin typeface="Clear Sans Bold"/>
              </a:rPr>
              <a:t>Importo minimo di spesa </a:t>
            </a:r>
          </a:p>
          <a:p>
            <a:pPr algn="ctr" marL="0" indent="0" lvl="0">
              <a:lnSpc>
                <a:spcPts val="5319"/>
              </a:lnSpc>
              <a:spcBef>
                <a:spcPct val="0"/>
              </a:spcBef>
            </a:pPr>
            <a:r>
              <a:rPr lang="en-US" sz="3799" spc="-87">
                <a:solidFill>
                  <a:srgbClr val="000000"/>
                </a:solidFill>
                <a:latin typeface="Clear Sans Bold"/>
              </a:rPr>
              <a:t>€ 10.000 al </a:t>
            </a:r>
            <a:r>
              <a:rPr lang="en-US" sz="3799" spc="-87">
                <a:solidFill>
                  <a:srgbClr val="000000"/>
                </a:solidFill>
                <a:latin typeface="Clear Sans Bold"/>
              </a:rPr>
              <a:t>netto dell'IVA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D7E3E4">
                <a:alpha val="100000"/>
              </a:srgbClr>
            </a:gs>
            <a:gs pos="100000">
              <a:srgbClr val="2ABBC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60143" y="7975422"/>
            <a:ext cx="1265361" cy="2603855"/>
            <a:chOff x="0" y="0"/>
            <a:chExt cx="333264" cy="68578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33264" cy="685789"/>
            </a:xfrm>
            <a:custGeom>
              <a:avLst/>
              <a:gdLst/>
              <a:ahLst/>
              <a:cxnLst/>
              <a:rect r="r" b="b" t="t" l="l"/>
              <a:pathLst>
                <a:path h="685789" w="333264">
                  <a:moveTo>
                    <a:pt x="122367" y="0"/>
                  </a:moveTo>
                  <a:lnTo>
                    <a:pt x="210897" y="0"/>
                  </a:lnTo>
                  <a:cubicBezTo>
                    <a:pt x="278478" y="0"/>
                    <a:pt x="333264" y="54786"/>
                    <a:pt x="333264" y="122367"/>
                  </a:cubicBezTo>
                  <a:lnTo>
                    <a:pt x="333264" y="563422"/>
                  </a:lnTo>
                  <a:cubicBezTo>
                    <a:pt x="333264" y="631003"/>
                    <a:pt x="278478" y="685789"/>
                    <a:pt x="210897" y="685789"/>
                  </a:cubicBezTo>
                  <a:lnTo>
                    <a:pt x="122367" y="685789"/>
                  </a:lnTo>
                  <a:cubicBezTo>
                    <a:pt x="54786" y="685789"/>
                    <a:pt x="0" y="631003"/>
                    <a:pt x="0" y="563422"/>
                  </a:cubicBezTo>
                  <a:lnTo>
                    <a:pt x="0" y="122367"/>
                  </a:lnTo>
                  <a:cubicBezTo>
                    <a:pt x="0" y="54786"/>
                    <a:pt x="54786" y="0"/>
                    <a:pt x="122367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BBABF">
                    <a:alpha val="100000"/>
                  </a:srgbClr>
                </a:gs>
                <a:gs pos="100000">
                  <a:srgbClr val="D6EFF1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33264" cy="7143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414000" y="-359750"/>
            <a:ext cx="1694120" cy="2957016"/>
            <a:chOff x="0" y="0"/>
            <a:chExt cx="446188" cy="77880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46188" cy="778803"/>
            </a:xfrm>
            <a:custGeom>
              <a:avLst/>
              <a:gdLst/>
              <a:ahLst/>
              <a:cxnLst/>
              <a:rect r="r" b="b" t="t" l="l"/>
              <a:pathLst>
                <a:path h="778803" w="446188">
                  <a:moveTo>
                    <a:pt x="118817" y="0"/>
                  </a:moveTo>
                  <a:lnTo>
                    <a:pt x="327371" y="0"/>
                  </a:lnTo>
                  <a:cubicBezTo>
                    <a:pt x="358883" y="0"/>
                    <a:pt x="389105" y="12518"/>
                    <a:pt x="411387" y="34801"/>
                  </a:cubicBezTo>
                  <a:cubicBezTo>
                    <a:pt x="433670" y="57083"/>
                    <a:pt x="446188" y="87305"/>
                    <a:pt x="446188" y="118817"/>
                  </a:cubicBezTo>
                  <a:lnTo>
                    <a:pt x="446188" y="659986"/>
                  </a:lnTo>
                  <a:cubicBezTo>
                    <a:pt x="446188" y="725607"/>
                    <a:pt x="392992" y="778803"/>
                    <a:pt x="327371" y="778803"/>
                  </a:cubicBezTo>
                  <a:lnTo>
                    <a:pt x="118817" y="778803"/>
                  </a:lnTo>
                  <a:cubicBezTo>
                    <a:pt x="53196" y="778803"/>
                    <a:pt x="0" y="725607"/>
                    <a:pt x="0" y="659986"/>
                  </a:cubicBezTo>
                  <a:lnTo>
                    <a:pt x="0" y="118817"/>
                  </a:lnTo>
                  <a:cubicBezTo>
                    <a:pt x="0" y="53196"/>
                    <a:pt x="53196" y="0"/>
                    <a:pt x="118817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D7E3E4">
                    <a:alpha val="100000"/>
                  </a:srgbClr>
                </a:gs>
                <a:gs pos="100000">
                  <a:srgbClr val="2ABBC0">
                    <a:alpha val="100000"/>
                  </a:srgbClr>
                </a:gs>
              </a:gsLst>
              <a:lin ang="5400000"/>
            </a:gra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46188" cy="8169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-1567738" y="1028700"/>
            <a:ext cx="9122136" cy="5359255"/>
          </a:xfrm>
          <a:custGeom>
            <a:avLst/>
            <a:gdLst/>
            <a:ahLst/>
            <a:cxnLst/>
            <a:rect r="r" b="b" t="t" l="l"/>
            <a:pathLst>
              <a:path h="5359255" w="9122136">
                <a:moveTo>
                  <a:pt x="0" y="0"/>
                </a:moveTo>
                <a:lnTo>
                  <a:pt x="9122136" y="0"/>
                </a:lnTo>
                <a:lnTo>
                  <a:pt x="9122136" y="5359255"/>
                </a:lnTo>
                <a:lnTo>
                  <a:pt x="0" y="53592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605217" y="6124073"/>
            <a:ext cx="6582658" cy="3702699"/>
            <a:chOff x="0" y="0"/>
            <a:chExt cx="1128903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l="0" t="-15985" r="0" b="-15985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-1237110" y="1439115"/>
            <a:ext cx="8345230" cy="4694133"/>
            <a:chOff x="0" y="0"/>
            <a:chExt cx="1128903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0" t="-9265" r="0" b="-9265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7830912" y="2635366"/>
            <a:ext cx="1265361" cy="2158949"/>
            <a:chOff x="0" y="0"/>
            <a:chExt cx="333264" cy="56861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33264" cy="568612"/>
            </a:xfrm>
            <a:custGeom>
              <a:avLst/>
              <a:gdLst/>
              <a:ahLst/>
              <a:cxnLst/>
              <a:rect r="r" b="b" t="t" l="l"/>
              <a:pathLst>
                <a:path h="568612" w="333264">
                  <a:moveTo>
                    <a:pt x="0" y="0"/>
                  </a:moveTo>
                  <a:lnTo>
                    <a:pt x="333264" y="0"/>
                  </a:lnTo>
                  <a:lnTo>
                    <a:pt x="333264" y="568612"/>
                  </a:lnTo>
                  <a:lnTo>
                    <a:pt x="0" y="568612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333264" cy="597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7108120" y="385740"/>
            <a:ext cx="11037005" cy="2249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716"/>
              </a:lnSpc>
            </a:pPr>
            <a:r>
              <a:rPr lang="en-US" sz="8462" spc="-101">
                <a:solidFill>
                  <a:srgbClr val="292929"/>
                </a:solidFill>
                <a:latin typeface="Clear Sans Bold"/>
              </a:rPr>
              <a:t>Requisiti per accedere al contributo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7099396" y="3587557"/>
            <a:ext cx="5332084" cy="2247012"/>
          </a:xfrm>
          <a:custGeom>
            <a:avLst/>
            <a:gdLst/>
            <a:ahLst/>
            <a:cxnLst/>
            <a:rect r="r" b="b" t="t" l="l"/>
            <a:pathLst>
              <a:path h="2247012" w="5332084">
                <a:moveTo>
                  <a:pt x="0" y="0"/>
                </a:moveTo>
                <a:lnTo>
                  <a:pt x="5332085" y="0"/>
                </a:lnTo>
                <a:lnTo>
                  <a:pt x="5332085" y="2247012"/>
                </a:lnTo>
                <a:lnTo>
                  <a:pt x="0" y="22470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4169" r="0" b="-133127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6541045" y="2745955"/>
            <a:ext cx="1295582" cy="1295582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323030">
                    <a:alpha val="100000"/>
                  </a:srgbClr>
                </a:gs>
                <a:gs pos="100000">
                  <a:srgbClr val="66656D">
                    <a:alpha val="100000"/>
                  </a:srgbClr>
                </a:gs>
              </a:gsLst>
              <a:lin ang="2100000"/>
            </a:gra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7902578" y="3856870"/>
            <a:ext cx="9448089" cy="797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468"/>
              </a:lnSpc>
              <a:spcBef>
                <a:spcPct val="0"/>
              </a:spcBef>
            </a:pPr>
            <a:r>
              <a:rPr lang="en-US" sz="4620" spc="-106">
                <a:solidFill>
                  <a:srgbClr val="18969B"/>
                </a:solidFill>
                <a:latin typeface="Clear Sans Bold"/>
              </a:rPr>
              <a:t>Settore industria e artigianato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959924" y="4746690"/>
            <a:ext cx="6020457" cy="6529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323"/>
              </a:lnSpc>
            </a:pPr>
            <a:r>
              <a:rPr lang="en-US" sz="4032" spc="-92">
                <a:solidFill>
                  <a:srgbClr val="292929"/>
                </a:solidFill>
                <a:latin typeface="Clear Sans Bold"/>
              </a:rPr>
              <a:t>Specifici codici ATECO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6331074" y="2535984"/>
            <a:ext cx="1715524" cy="1715524"/>
          </a:xfrm>
          <a:custGeom>
            <a:avLst/>
            <a:gdLst/>
            <a:ahLst/>
            <a:cxnLst/>
            <a:rect r="r" b="b" t="t" l="l"/>
            <a:pathLst>
              <a:path h="1715524" w="1715524">
                <a:moveTo>
                  <a:pt x="0" y="0"/>
                </a:moveTo>
                <a:lnTo>
                  <a:pt x="1715524" y="0"/>
                </a:lnTo>
                <a:lnTo>
                  <a:pt x="1715524" y="1715524"/>
                </a:lnTo>
                <a:lnTo>
                  <a:pt x="0" y="17155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187875" y="6561859"/>
            <a:ext cx="6398566" cy="2696441"/>
          </a:xfrm>
          <a:custGeom>
            <a:avLst/>
            <a:gdLst/>
            <a:ahLst/>
            <a:cxnLst/>
            <a:rect r="r" b="b" t="t" l="l"/>
            <a:pathLst>
              <a:path h="2696441" w="6398566">
                <a:moveTo>
                  <a:pt x="0" y="0"/>
                </a:moveTo>
                <a:lnTo>
                  <a:pt x="6398567" y="0"/>
                </a:lnTo>
                <a:lnTo>
                  <a:pt x="6398567" y="2696441"/>
                </a:lnTo>
                <a:lnTo>
                  <a:pt x="0" y="26964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4169" r="0" b="-133127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6407286" y="6053644"/>
            <a:ext cx="1226868" cy="1226868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323030">
                    <a:alpha val="100000"/>
                  </a:srgbClr>
                </a:gs>
                <a:gs pos="100000">
                  <a:srgbClr val="66656D">
                    <a:alpha val="100000"/>
                  </a:srgbClr>
                </a:gs>
              </a:gsLst>
              <a:lin ang="2100000"/>
            </a:gra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6244400" y="5834569"/>
            <a:ext cx="1552639" cy="1552639"/>
          </a:xfrm>
          <a:custGeom>
            <a:avLst/>
            <a:gdLst/>
            <a:ahLst/>
            <a:cxnLst/>
            <a:rect r="r" b="b" t="t" l="l"/>
            <a:pathLst>
              <a:path h="1552639" w="1552639">
                <a:moveTo>
                  <a:pt x="0" y="0"/>
                </a:moveTo>
                <a:lnTo>
                  <a:pt x="1552639" y="0"/>
                </a:lnTo>
                <a:lnTo>
                  <a:pt x="1552639" y="1552638"/>
                </a:lnTo>
                <a:lnTo>
                  <a:pt x="0" y="1552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7836627" y="6483468"/>
            <a:ext cx="9994284" cy="797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468"/>
              </a:lnSpc>
              <a:spcBef>
                <a:spcPct val="0"/>
              </a:spcBef>
            </a:pPr>
            <a:r>
              <a:rPr lang="en-US" sz="4620" spc="-106">
                <a:solidFill>
                  <a:srgbClr val="18969B"/>
                </a:solidFill>
                <a:latin typeface="Clear Sans Bold"/>
              </a:rPr>
              <a:t>Impresa iscritta al Registro Imprese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836627" y="7290932"/>
            <a:ext cx="9250476" cy="1986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5323"/>
              </a:lnSpc>
            </a:pPr>
            <a:r>
              <a:rPr lang="en-US" sz="4032" spc="-92">
                <a:solidFill>
                  <a:srgbClr val="292929"/>
                </a:solidFill>
                <a:latin typeface="Clear Sans Bold"/>
              </a:rPr>
              <a:t>Iscritta da non più di due anni </a:t>
            </a:r>
            <a:r>
              <a:rPr lang="en-US" sz="4032" spc="-92">
                <a:solidFill>
                  <a:srgbClr val="292929"/>
                </a:solidFill>
                <a:latin typeface="Clear Sans Bold"/>
              </a:rPr>
              <a:t>anche se ancora "non attiva" (purché sia attiva prima dell'erogazione del contributo)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700655" y="2978275"/>
            <a:ext cx="976363" cy="730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931"/>
              </a:lnSpc>
              <a:spcBef>
                <a:spcPct val="0"/>
              </a:spcBef>
            </a:pPr>
            <a:r>
              <a:rPr lang="en-US" sz="4236">
                <a:solidFill>
                  <a:srgbClr val="FFFFFF"/>
                </a:solidFill>
                <a:latin typeface="Clear Sans Bold"/>
              </a:rPr>
              <a:t>01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578867" y="6203593"/>
            <a:ext cx="883705" cy="649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368"/>
              </a:lnSpc>
              <a:spcBef>
                <a:spcPct val="0"/>
              </a:spcBef>
            </a:pPr>
            <a:r>
              <a:rPr lang="en-US" sz="3834">
                <a:solidFill>
                  <a:srgbClr val="FFFFFF"/>
                </a:solidFill>
                <a:latin typeface="Clear Sans Bold"/>
              </a:rPr>
              <a:t>02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BBABF">
                <a:alpha val="100000"/>
              </a:srgbClr>
            </a:gs>
            <a:gs pos="100000">
              <a:srgbClr val="D6EFF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32680" y="588142"/>
            <a:ext cx="1265361" cy="2158949"/>
            <a:chOff x="0" y="0"/>
            <a:chExt cx="333264" cy="5686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33264" cy="568612"/>
            </a:xfrm>
            <a:custGeom>
              <a:avLst/>
              <a:gdLst/>
              <a:ahLst/>
              <a:cxnLst/>
              <a:rect r="r" b="b" t="t" l="l"/>
              <a:pathLst>
                <a:path h="568612" w="333264">
                  <a:moveTo>
                    <a:pt x="0" y="0"/>
                  </a:moveTo>
                  <a:lnTo>
                    <a:pt x="333264" y="0"/>
                  </a:lnTo>
                  <a:lnTo>
                    <a:pt x="333264" y="568612"/>
                  </a:lnTo>
                  <a:lnTo>
                    <a:pt x="0" y="568612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33264" cy="597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673235" y="5287874"/>
            <a:ext cx="8111012" cy="3418089"/>
          </a:xfrm>
          <a:custGeom>
            <a:avLst/>
            <a:gdLst/>
            <a:ahLst/>
            <a:cxnLst/>
            <a:rect r="r" b="b" t="t" l="l"/>
            <a:pathLst>
              <a:path h="3418089" w="8111012">
                <a:moveTo>
                  <a:pt x="0" y="0"/>
                </a:moveTo>
                <a:lnTo>
                  <a:pt x="8111012" y="0"/>
                </a:lnTo>
                <a:lnTo>
                  <a:pt x="8111012" y="3418089"/>
                </a:lnTo>
                <a:lnTo>
                  <a:pt x="0" y="3418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4169" r="0" b="-133127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144000" y="966960"/>
            <a:ext cx="10108391" cy="3354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11"/>
              </a:lnSpc>
            </a:pPr>
            <a:r>
              <a:rPr lang="en-US" sz="8458" spc="-101">
                <a:solidFill>
                  <a:srgbClr val="292929"/>
                </a:solidFill>
                <a:latin typeface="Clear Sans Bold"/>
              </a:rPr>
              <a:t>Requisiti per accedere </a:t>
            </a:r>
          </a:p>
          <a:p>
            <a:pPr algn="ctr" marL="0" indent="0" lvl="0">
              <a:lnSpc>
                <a:spcPts val="8711"/>
              </a:lnSpc>
            </a:pPr>
            <a:r>
              <a:rPr lang="en-US" sz="8458" spc="-101">
                <a:solidFill>
                  <a:srgbClr val="292929"/>
                </a:solidFill>
                <a:latin typeface="Clear Sans Bold"/>
              </a:rPr>
              <a:t>al contributo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018013" y="5381822"/>
            <a:ext cx="9382853" cy="1926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728"/>
              </a:lnSpc>
            </a:pPr>
            <a:r>
              <a:rPr lang="en-US" sz="5520" spc="-126">
                <a:solidFill>
                  <a:srgbClr val="18969B"/>
                </a:solidFill>
                <a:latin typeface="Clear Sans Bold"/>
              </a:rPr>
              <a:t>Sede legale o operativa in </a:t>
            </a:r>
          </a:p>
          <a:p>
            <a:pPr marL="0" indent="0" lvl="0">
              <a:lnSpc>
                <a:spcPts val="7728"/>
              </a:lnSpc>
              <a:spcBef>
                <a:spcPct val="0"/>
              </a:spcBef>
            </a:pPr>
            <a:r>
              <a:rPr lang="en-US" sz="5520" spc="-126">
                <a:solidFill>
                  <a:srgbClr val="18969B"/>
                </a:solidFill>
                <a:latin typeface="Clear Sans Bold"/>
              </a:rPr>
              <a:t>Valle d'Aosta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018013" y="7511030"/>
            <a:ext cx="8984821" cy="715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5719"/>
              </a:lnSpc>
            </a:pPr>
            <a:r>
              <a:rPr lang="en-US" sz="4332" spc="-99">
                <a:solidFill>
                  <a:srgbClr val="292929"/>
                </a:solidFill>
                <a:latin typeface="Clear Sans Bold"/>
              </a:rPr>
              <a:t>Da mantenere per almeno tre anni</a:t>
            </a: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6595248" y="-1227986"/>
            <a:ext cx="18543484" cy="16058657"/>
            <a:chOff x="0" y="0"/>
            <a:chExt cx="6350000" cy="54991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4"/>
              <a:stretch>
                <a:fillRect l="-14950" t="0" r="-1495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5681360" y="7505213"/>
            <a:ext cx="1983749" cy="1983749"/>
          </a:xfrm>
          <a:custGeom>
            <a:avLst/>
            <a:gdLst/>
            <a:ahLst/>
            <a:cxnLst/>
            <a:rect r="r" b="b" t="t" l="l"/>
            <a:pathLst>
              <a:path h="1983749" w="1983749">
                <a:moveTo>
                  <a:pt x="0" y="0"/>
                </a:moveTo>
                <a:lnTo>
                  <a:pt x="1983749" y="0"/>
                </a:lnTo>
                <a:lnTo>
                  <a:pt x="1983749" y="1983749"/>
                </a:lnTo>
                <a:lnTo>
                  <a:pt x="0" y="1983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5881660" y="7721377"/>
            <a:ext cx="1583149" cy="1551421"/>
            <a:chOff x="0" y="0"/>
            <a:chExt cx="812800" cy="79651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796511"/>
            </a:xfrm>
            <a:custGeom>
              <a:avLst/>
              <a:gdLst/>
              <a:ahLst/>
              <a:cxnLst/>
              <a:rect r="r" b="b" t="t" l="l"/>
              <a:pathLst>
                <a:path h="796511" w="812800">
                  <a:moveTo>
                    <a:pt x="406400" y="0"/>
                  </a:moveTo>
                  <a:cubicBezTo>
                    <a:pt x="181951" y="0"/>
                    <a:pt x="0" y="178305"/>
                    <a:pt x="0" y="398255"/>
                  </a:cubicBezTo>
                  <a:cubicBezTo>
                    <a:pt x="0" y="618206"/>
                    <a:pt x="181951" y="796511"/>
                    <a:pt x="406400" y="796511"/>
                  </a:cubicBezTo>
                  <a:cubicBezTo>
                    <a:pt x="630849" y="796511"/>
                    <a:pt x="812800" y="618206"/>
                    <a:pt x="812800" y="398255"/>
                  </a:cubicBezTo>
                  <a:cubicBezTo>
                    <a:pt x="812800" y="178305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323030">
                    <a:alpha val="100000"/>
                  </a:srgbClr>
                </a:gs>
                <a:gs pos="100000">
                  <a:srgbClr val="66656D">
                    <a:alpha val="100000"/>
                  </a:srgbClr>
                </a:gs>
              </a:gsLst>
              <a:lin ang="210000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46098"/>
              <a:ext cx="660400" cy="6757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6186011" y="8089748"/>
            <a:ext cx="974447" cy="728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919"/>
              </a:lnSpc>
              <a:spcBef>
                <a:spcPct val="0"/>
              </a:spcBef>
            </a:pPr>
            <a:r>
              <a:rPr lang="en-US" sz="4228">
                <a:solidFill>
                  <a:srgbClr val="FFFFFF"/>
                </a:solidFill>
                <a:latin typeface="Clear Sans Bold"/>
              </a:rPr>
              <a:t>03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BBABF">
                <a:alpha val="100000"/>
              </a:srgbClr>
            </a:gs>
            <a:gs pos="100000">
              <a:srgbClr val="D6EFF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8663298" y="4858967"/>
            <a:ext cx="13339166" cy="13339166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BBABF">
                    <a:alpha val="10000"/>
                  </a:srgbClr>
                </a:gs>
                <a:gs pos="100000">
                  <a:srgbClr val="BECCCD">
                    <a:alpha val="1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-1486298" y="4366229"/>
            <a:ext cx="13339166" cy="13339166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BBABF">
                    <a:alpha val="24000"/>
                  </a:srgbClr>
                </a:gs>
                <a:gs pos="100000">
                  <a:srgbClr val="BECCCD">
                    <a:alpha val="24000"/>
                  </a:srgbClr>
                </a:gs>
              </a:gsLst>
              <a:lin ang="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2959874" y="7854738"/>
            <a:ext cx="6825381" cy="7982902"/>
          </a:xfrm>
          <a:custGeom>
            <a:avLst/>
            <a:gdLst/>
            <a:ahLst/>
            <a:cxnLst/>
            <a:rect r="r" b="b" t="t" l="l"/>
            <a:pathLst>
              <a:path h="7982902" w="6825381">
                <a:moveTo>
                  <a:pt x="0" y="0"/>
                </a:moveTo>
                <a:lnTo>
                  <a:pt x="6825382" y="0"/>
                </a:lnTo>
                <a:lnTo>
                  <a:pt x="6825382" y="7982902"/>
                </a:lnTo>
                <a:lnTo>
                  <a:pt x="0" y="7982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13865" y="95827"/>
            <a:ext cx="4764018" cy="2119988"/>
          </a:xfrm>
          <a:custGeom>
            <a:avLst/>
            <a:gdLst/>
            <a:ahLst/>
            <a:cxnLst/>
            <a:rect r="r" b="b" t="t" l="l"/>
            <a:pathLst>
              <a:path h="2119988" w="4764018">
                <a:moveTo>
                  <a:pt x="0" y="0"/>
                </a:moveTo>
                <a:lnTo>
                  <a:pt x="4764018" y="0"/>
                </a:lnTo>
                <a:lnTo>
                  <a:pt x="4764018" y="2119988"/>
                </a:lnTo>
                <a:lnTo>
                  <a:pt x="0" y="21199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282802" y="3875347"/>
            <a:ext cx="4764018" cy="2119988"/>
          </a:xfrm>
          <a:custGeom>
            <a:avLst/>
            <a:gdLst/>
            <a:ahLst/>
            <a:cxnLst/>
            <a:rect r="r" b="b" t="t" l="l"/>
            <a:pathLst>
              <a:path h="2119988" w="4764018">
                <a:moveTo>
                  <a:pt x="0" y="0"/>
                </a:moveTo>
                <a:lnTo>
                  <a:pt x="4764018" y="0"/>
                </a:lnTo>
                <a:lnTo>
                  <a:pt x="4764018" y="2119988"/>
                </a:lnTo>
                <a:lnTo>
                  <a:pt x="0" y="21199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true" rot="-2638190">
            <a:off x="13792611" y="-36086"/>
            <a:ext cx="4101940" cy="4096812"/>
          </a:xfrm>
          <a:custGeom>
            <a:avLst/>
            <a:gdLst/>
            <a:ahLst/>
            <a:cxnLst/>
            <a:rect r="r" b="b" t="t" l="l"/>
            <a:pathLst>
              <a:path h="4096812" w="4101940">
                <a:moveTo>
                  <a:pt x="4101940" y="4096812"/>
                </a:moveTo>
                <a:lnTo>
                  <a:pt x="0" y="4096812"/>
                </a:lnTo>
                <a:lnTo>
                  <a:pt x="0" y="0"/>
                </a:lnTo>
                <a:lnTo>
                  <a:pt x="4101940" y="0"/>
                </a:lnTo>
                <a:lnTo>
                  <a:pt x="4101940" y="4096812"/>
                </a:lnTo>
                <a:close/>
              </a:path>
            </a:pathLst>
          </a:custGeom>
          <a:blipFill>
            <a:blip r:embed="rId4">
              <a:alphaModFix amt="63000"/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true" rot="-2217519">
            <a:off x="8490042" y="3439658"/>
            <a:ext cx="4162800" cy="4157597"/>
          </a:xfrm>
          <a:custGeom>
            <a:avLst/>
            <a:gdLst/>
            <a:ahLst/>
            <a:cxnLst/>
            <a:rect r="r" b="b" t="t" l="l"/>
            <a:pathLst>
              <a:path h="4157597" w="4162800">
                <a:moveTo>
                  <a:pt x="4162800" y="4157597"/>
                </a:moveTo>
                <a:lnTo>
                  <a:pt x="0" y="4157597"/>
                </a:lnTo>
                <a:lnTo>
                  <a:pt x="0" y="0"/>
                </a:lnTo>
                <a:lnTo>
                  <a:pt x="4162800" y="0"/>
                </a:lnTo>
                <a:lnTo>
                  <a:pt x="4162800" y="4157597"/>
                </a:lnTo>
                <a:close/>
              </a:path>
            </a:pathLst>
          </a:custGeom>
          <a:blipFill>
            <a:blip r:embed="rId4">
              <a:alphaModFix amt="63000"/>
            </a:blip>
            <a:stretch>
              <a:fillRect l="0" t="0" r="0" b="0"/>
            </a:stretch>
          </a:blipFill>
        </p:spPr>
      </p:sp>
      <p:sp>
        <p:nvSpPr>
          <p:cNvPr name="AutoShape 13" id="13"/>
          <p:cNvSpPr/>
          <p:nvPr/>
        </p:nvSpPr>
        <p:spPr>
          <a:xfrm>
            <a:off x="12415862" y="5897343"/>
            <a:ext cx="2959736" cy="0"/>
          </a:xfrm>
          <a:prstGeom prst="line">
            <a:avLst/>
          </a:prstGeom>
          <a:ln cap="flat" w="28575">
            <a:solidFill>
              <a:srgbClr val="231F20"/>
            </a:solidFill>
            <a:prstDash val="solid"/>
            <a:headEnd type="none" len="sm" w="sm"/>
            <a:tailEnd type="oval" len="lg" w="lg"/>
          </a:ln>
        </p:spPr>
      </p:sp>
      <p:sp>
        <p:nvSpPr>
          <p:cNvPr name="Freeform 14" id="14"/>
          <p:cNvSpPr/>
          <p:nvPr/>
        </p:nvSpPr>
        <p:spPr>
          <a:xfrm flipH="false" flipV="false" rot="2318810">
            <a:off x="8887436" y="3493135"/>
            <a:ext cx="4050643" cy="4050643"/>
          </a:xfrm>
          <a:custGeom>
            <a:avLst/>
            <a:gdLst/>
            <a:ahLst/>
            <a:cxnLst/>
            <a:rect r="r" b="b" t="t" l="l"/>
            <a:pathLst>
              <a:path h="4050643" w="4050643">
                <a:moveTo>
                  <a:pt x="0" y="0"/>
                </a:moveTo>
                <a:lnTo>
                  <a:pt x="4050643" y="0"/>
                </a:lnTo>
                <a:lnTo>
                  <a:pt x="4050643" y="4050643"/>
                </a:lnTo>
                <a:lnTo>
                  <a:pt x="0" y="405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9144000" y="3778954"/>
            <a:ext cx="3582025" cy="3582011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4976" t="0" r="-24976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3468326" y="-6567784"/>
            <a:ext cx="6825381" cy="7982902"/>
          </a:xfrm>
          <a:custGeom>
            <a:avLst/>
            <a:gdLst/>
            <a:ahLst/>
            <a:cxnLst/>
            <a:rect r="r" b="b" t="t" l="l"/>
            <a:pathLst>
              <a:path h="7982902" w="6825381">
                <a:moveTo>
                  <a:pt x="0" y="0"/>
                </a:moveTo>
                <a:lnTo>
                  <a:pt x="6825382" y="0"/>
                </a:lnTo>
                <a:lnTo>
                  <a:pt x="6825382" y="7982902"/>
                </a:lnTo>
                <a:lnTo>
                  <a:pt x="0" y="7982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18" id="18"/>
          <p:cNvSpPr/>
          <p:nvPr/>
        </p:nvSpPr>
        <p:spPr>
          <a:xfrm>
            <a:off x="12004612" y="2850795"/>
            <a:ext cx="2959736" cy="0"/>
          </a:xfrm>
          <a:prstGeom prst="line">
            <a:avLst/>
          </a:prstGeom>
          <a:ln cap="flat" w="28575">
            <a:solidFill>
              <a:srgbClr val="231F20"/>
            </a:solidFill>
            <a:prstDash val="solid"/>
            <a:headEnd type="none" len="sm" w="sm"/>
            <a:tailEnd type="oval" len="lg" w="lg"/>
          </a:ln>
        </p:spPr>
      </p:sp>
      <p:grpSp>
        <p:nvGrpSpPr>
          <p:cNvPr name="Group 19" id="19"/>
          <p:cNvGrpSpPr/>
          <p:nvPr/>
        </p:nvGrpSpPr>
        <p:grpSpPr>
          <a:xfrm rot="0">
            <a:off x="9809993" y="1415118"/>
            <a:ext cx="4360662" cy="1532571"/>
            <a:chOff x="0" y="0"/>
            <a:chExt cx="1148487" cy="40364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148487" cy="403640"/>
            </a:xfrm>
            <a:custGeom>
              <a:avLst/>
              <a:gdLst/>
              <a:ahLst/>
              <a:cxnLst/>
              <a:rect r="r" b="b" t="t" l="l"/>
              <a:pathLst>
                <a:path h="403640" w="1148487">
                  <a:moveTo>
                    <a:pt x="31957" y="0"/>
                  </a:moveTo>
                  <a:lnTo>
                    <a:pt x="1116530" y="0"/>
                  </a:lnTo>
                  <a:cubicBezTo>
                    <a:pt x="1125006" y="0"/>
                    <a:pt x="1133134" y="3367"/>
                    <a:pt x="1139127" y="9360"/>
                  </a:cubicBezTo>
                  <a:cubicBezTo>
                    <a:pt x="1145120" y="15353"/>
                    <a:pt x="1148487" y="23482"/>
                    <a:pt x="1148487" y="31957"/>
                  </a:cubicBezTo>
                  <a:lnTo>
                    <a:pt x="1148487" y="371683"/>
                  </a:lnTo>
                  <a:cubicBezTo>
                    <a:pt x="1148487" y="380158"/>
                    <a:pt x="1145120" y="388287"/>
                    <a:pt x="1139127" y="394280"/>
                  </a:cubicBezTo>
                  <a:cubicBezTo>
                    <a:pt x="1133134" y="400273"/>
                    <a:pt x="1125006" y="403640"/>
                    <a:pt x="1116530" y="403640"/>
                  </a:cubicBezTo>
                  <a:lnTo>
                    <a:pt x="31957" y="403640"/>
                  </a:lnTo>
                  <a:cubicBezTo>
                    <a:pt x="23482" y="403640"/>
                    <a:pt x="15353" y="400273"/>
                    <a:pt x="9360" y="394280"/>
                  </a:cubicBezTo>
                  <a:cubicBezTo>
                    <a:pt x="3367" y="388287"/>
                    <a:pt x="0" y="380158"/>
                    <a:pt x="0" y="371683"/>
                  </a:cubicBezTo>
                  <a:lnTo>
                    <a:pt x="0" y="31957"/>
                  </a:lnTo>
                  <a:cubicBezTo>
                    <a:pt x="0" y="23482"/>
                    <a:pt x="3367" y="15353"/>
                    <a:pt x="9360" y="9360"/>
                  </a:cubicBezTo>
                  <a:cubicBezTo>
                    <a:pt x="15353" y="3367"/>
                    <a:pt x="23482" y="0"/>
                    <a:pt x="31957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28575"/>
              <a:ext cx="1148487" cy="4322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3484480" y="4366229"/>
            <a:ext cx="4360662" cy="1532571"/>
            <a:chOff x="0" y="0"/>
            <a:chExt cx="1148487" cy="4036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148487" cy="403640"/>
            </a:xfrm>
            <a:custGeom>
              <a:avLst/>
              <a:gdLst/>
              <a:ahLst/>
              <a:cxnLst/>
              <a:rect r="r" b="b" t="t" l="l"/>
              <a:pathLst>
                <a:path h="403640" w="1148487">
                  <a:moveTo>
                    <a:pt x="31957" y="0"/>
                  </a:moveTo>
                  <a:lnTo>
                    <a:pt x="1116530" y="0"/>
                  </a:lnTo>
                  <a:cubicBezTo>
                    <a:pt x="1125006" y="0"/>
                    <a:pt x="1133134" y="3367"/>
                    <a:pt x="1139127" y="9360"/>
                  </a:cubicBezTo>
                  <a:cubicBezTo>
                    <a:pt x="1145120" y="15353"/>
                    <a:pt x="1148487" y="23482"/>
                    <a:pt x="1148487" y="31957"/>
                  </a:cubicBezTo>
                  <a:lnTo>
                    <a:pt x="1148487" y="371683"/>
                  </a:lnTo>
                  <a:cubicBezTo>
                    <a:pt x="1148487" y="380158"/>
                    <a:pt x="1145120" y="388287"/>
                    <a:pt x="1139127" y="394280"/>
                  </a:cubicBezTo>
                  <a:cubicBezTo>
                    <a:pt x="1133134" y="400273"/>
                    <a:pt x="1125006" y="403640"/>
                    <a:pt x="1116530" y="403640"/>
                  </a:cubicBezTo>
                  <a:lnTo>
                    <a:pt x="31957" y="403640"/>
                  </a:lnTo>
                  <a:cubicBezTo>
                    <a:pt x="23482" y="403640"/>
                    <a:pt x="15353" y="400273"/>
                    <a:pt x="9360" y="394280"/>
                  </a:cubicBezTo>
                  <a:cubicBezTo>
                    <a:pt x="3367" y="388287"/>
                    <a:pt x="0" y="380158"/>
                    <a:pt x="0" y="371683"/>
                  </a:cubicBezTo>
                  <a:lnTo>
                    <a:pt x="0" y="31957"/>
                  </a:lnTo>
                  <a:cubicBezTo>
                    <a:pt x="0" y="23482"/>
                    <a:pt x="3367" y="15353"/>
                    <a:pt x="9360" y="9360"/>
                  </a:cubicBezTo>
                  <a:cubicBezTo>
                    <a:pt x="15353" y="3367"/>
                    <a:pt x="23482" y="0"/>
                    <a:pt x="31957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28575"/>
              <a:ext cx="1148487" cy="4322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>
            <a:grpSpLocks noChangeAspect="true"/>
          </p:cNvGrpSpPr>
          <p:nvPr/>
        </p:nvGrpSpPr>
        <p:grpSpPr>
          <a:xfrm rot="0">
            <a:off x="14338436" y="297689"/>
            <a:ext cx="3582025" cy="3582011"/>
            <a:chOff x="0" y="0"/>
            <a:chExt cx="6350000" cy="634997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4999" t="0" r="-24999" b="0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-722260" y="2850795"/>
            <a:ext cx="1265361" cy="2158949"/>
            <a:chOff x="0" y="0"/>
            <a:chExt cx="333264" cy="56861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333264" cy="568612"/>
            </a:xfrm>
            <a:custGeom>
              <a:avLst/>
              <a:gdLst/>
              <a:ahLst/>
              <a:cxnLst/>
              <a:rect r="r" b="b" t="t" l="l"/>
              <a:pathLst>
                <a:path h="568612" w="333264">
                  <a:moveTo>
                    <a:pt x="0" y="0"/>
                  </a:moveTo>
                  <a:lnTo>
                    <a:pt x="333264" y="0"/>
                  </a:lnTo>
                  <a:lnTo>
                    <a:pt x="333264" y="568612"/>
                  </a:lnTo>
                  <a:lnTo>
                    <a:pt x="0" y="568612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28575"/>
              <a:ext cx="333264" cy="597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207288" y="260426"/>
            <a:ext cx="13830659" cy="2130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606"/>
              </a:lnSpc>
            </a:pPr>
            <a:r>
              <a:rPr lang="en-US" sz="8362" spc="-100">
                <a:solidFill>
                  <a:srgbClr val="292929"/>
                </a:solidFill>
                <a:latin typeface="Clear Sans Bold"/>
              </a:rPr>
              <a:t>La tua Impresa deve essere</a:t>
            </a:r>
          </a:p>
          <a:p>
            <a:pPr algn="just">
              <a:lnSpc>
                <a:spcPts val="2735"/>
              </a:lnSpc>
            </a:pPr>
          </a:p>
          <a:p>
            <a:pPr algn="just" marL="0" indent="0" lvl="0">
              <a:lnSpc>
                <a:spcPts val="6606"/>
              </a:lnSpc>
            </a:pPr>
            <a:r>
              <a:rPr lang="en-US" sz="8362" spc="-100">
                <a:solidFill>
                  <a:srgbClr val="292929"/>
                </a:solidFill>
                <a:latin typeface="Clear Sans Bold"/>
              </a:rPr>
              <a:t>costituita da: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81213" y="3113749"/>
            <a:ext cx="7982086" cy="646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19"/>
              </a:lnSpc>
            </a:pPr>
            <a:r>
              <a:rPr lang="en-US" sz="4099" spc="-94">
                <a:solidFill>
                  <a:srgbClr val="292929"/>
                </a:solidFill>
                <a:latin typeface="Clear Sans Bold"/>
              </a:rPr>
              <a:t>Il titolare o la maggioranza dei soci </a:t>
            </a:r>
            <a:r>
              <a:rPr lang="en-US" sz="4099" spc="-94">
                <a:solidFill>
                  <a:srgbClr val="292929"/>
                </a:solidFill>
                <a:latin typeface="Clear Sans Bold"/>
              </a:rPr>
              <a:t>e delle quote di capitale devono essere possedute da giovani e/o donne e/o disoccupati</a:t>
            </a:r>
          </a:p>
          <a:p>
            <a:pPr algn="just">
              <a:lnSpc>
                <a:spcPts val="3599"/>
              </a:lnSpc>
            </a:pPr>
            <a:r>
              <a:rPr lang="en-US" sz="2999" spc="-68">
                <a:solidFill>
                  <a:srgbClr val="292929"/>
                </a:solidFill>
                <a:latin typeface="Clear Sans Bold"/>
              </a:rPr>
              <a:t> </a:t>
            </a:r>
          </a:p>
          <a:p>
            <a:pPr algn="ctr">
              <a:lnSpc>
                <a:spcPts val="4919"/>
              </a:lnSpc>
            </a:pPr>
            <a:r>
              <a:rPr lang="en-US" sz="4099" spc="-94">
                <a:solidFill>
                  <a:srgbClr val="292929"/>
                </a:solidFill>
                <a:latin typeface="Clear Sans Bold"/>
              </a:rPr>
              <a:t>E</a:t>
            </a:r>
            <a:r>
              <a:rPr lang="en-US" sz="4099" spc="-94">
                <a:solidFill>
                  <a:srgbClr val="292929"/>
                </a:solidFill>
                <a:latin typeface="Clear Sans Bold"/>
              </a:rPr>
              <a:t> </a:t>
            </a:r>
          </a:p>
          <a:p>
            <a:pPr algn="ctr">
              <a:lnSpc>
                <a:spcPts val="3599"/>
              </a:lnSpc>
            </a:pPr>
          </a:p>
          <a:p>
            <a:pPr algn="just" marL="0" indent="0" lvl="0">
              <a:lnSpc>
                <a:spcPts val="4919"/>
              </a:lnSpc>
            </a:pPr>
            <a:r>
              <a:rPr lang="en-US" sz="4099" spc="-94">
                <a:solidFill>
                  <a:srgbClr val="292929"/>
                </a:solidFill>
                <a:latin typeface="Clear Sans Bold"/>
              </a:rPr>
              <a:t>le quote di capitale sociale devono essere detenuti per almeno il 51% dalle categorie di beneficiari previste dalla legge.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084918" y="1470667"/>
            <a:ext cx="3810812" cy="486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66"/>
              </a:lnSpc>
            </a:pPr>
            <a:r>
              <a:rPr lang="en-US" sz="3222" spc="-74">
                <a:solidFill>
                  <a:srgbClr val="18969B"/>
                </a:solidFill>
                <a:latin typeface="Clear Sans Bold"/>
              </a:rPr>
              <a:t>Giovani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759404" y="4442724"/>
            <a:ext cx="3810812" cy="486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66"/>
              </a:lnSpc>
            </a:pPr>
            <a:r>
              <a:rPr lang="en-US" sz="3222" spc="-74">
                <a:solidFill>
                  <a:srgbClr val="18969B"/>
                </a:solidFill>
                <a:latin typeface="Clear Sans Bold"/>
              </a:rPr>
              <a:t>Donne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404658" y="2002795"/>
            <a:ext cx="3369034" cy="860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18"/>
              </a:lnSpc>
            </a:pPr>
            <a:r>
              <a:rPr lang="en-US" sz="2848" spc="-65">
                <a:solidFill>
                  <a:srgbClr val="231F20"/>
                </a:solidFill>
                <a:latin typeface="Clear Sans Bold Italics"/>
              </a:rPr>
              <a:t>di età compresa tra 18 e 35 anni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613865" y="4919303"/>
            <a:ext cx="4101891" cy="860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18"/>
              </a:lnSpc>
            </a:pPr>
            <a:r>
              <a:rPr lang="en-US" sz="2848" spc="-65">
                <a:solidFill>
                  <a:srgbClr val="231F20"/>
                </a:solidFill>
                <a:latin typeface="Clear Sans Bold Italics"/>
              </a:rPr>
              <a:t>non lavoratrici dipendenti né pensionate</a:t>
            </a:r>
          </a:p>
        </p:txBody>
      </p:sp>
      <p:sp>
        <p:nvSpPr>
          <p:cNvPr name="AutoShape 36" id="36"/>
          <p:cNvSpPr/>
          <p:nvPr/>
        </p:nvSpPr>
        <p:spPr>
          <a:xfrm>
            <a:off x="12103462" y="9378154"/>
            <a:ext cx="2959736" cy="0"/>
          </a:xfrm>
          <a:prstGeom prst="line">
            <a:avLst/>
          </a:prstGeom>
          <a:ln cap="flat" w="28575">
            <a:solidFill>
              <a:srgbClr val="231F20"/>
            </a:solidFill>
            <a:prstDash val="solid"/>
            <a:headEnd type="none" len="sm" w="sm"/>
            <a:tailEnd type="oval" len="lg" w="lg"/>
          </a:ln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0">
            <a:off x="14523960" y="6622644"/>
            <a:ext cx="3582025" cy="3582011"/>
            <a:chOff x="0" y="0"/>
            <a:chExt cx="6350000" cy="6349975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4999" t="0" r="-24999" b="0"/>
              </a:stretch>
            </a:blipFill>
          </p:spPr>
        </p:sp>
      </p:grpSp>
      <p:grpSp>
        <p:nvGrpSpPr>
          <p:cNvPr name="Group 39" id="39"/>
          <p:cNvGrpSpPr/>
          <p:nvPr/>
        </p:nvGrpSpPr>
        <p:grpSpPr>
          <a:xfrm rot="0">
            <a:off x="9123817" y="8027715"/>
            <a:ext cx="4360662" cy="1532571"/>
            <a:chOff x="0" y="0"/>
            <a:chExt cx="1148487" cy="40364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1148487" cy="403640"/>
            </a:xfrm>
            <a:custGeom>
              <a:avLst/>
              <a:gdLst/>
              <a:ahLst/>
              <a:cxnLst/>
              <a:rect r="r" b="b" t="t" l="l"/>
              <a:pathLst>
                <a:path h="403640" w="1148487">
                  <a:moveTo>
                    <a:pt x="31957" y="0"/>
                  </a:moveTo>
                  <a:lnTo>
                    <a:pt x="1116530" y="0"/>
                  </a:lnTo>
                  <a:cubicBezTo>
                    <a:pt x="1125006" y="0"/>
                    <a:pt x="1133134" y="3367"/>
                    <a:pt x="1139127" y="9360"/>
                  </a:cubicBezTo>
                  <a:cubicBezTo>
                    <a:pt x="1145120" y="15353"/>
                    <a:pt x="1148487" y="23482"/>
                    <a:pt x="1148487" y="31957"/>
                  </a:cubicBezTo>
                  <a:lnTo>
                    <a:pt x="1148487" y="371683"/>
                  </a:lnTo>
                  <a:cubicBezTo>
                    <a:pt x="1148487" y="380158"/>
                    <a:pt x="1145120" y="388287"/>
                    <a:pt x="1139127" y="394280"/>
                  </a:cubicBezTo>
                  <a:cubicBezTo>
                    <a:pt x="1133134" y="400273"/>
                    <a:pt x="1125006" y="403640"/>
                    <a:pt x="1116530" y="403640"/>
                  </a:cubicBezTo>
                  <a:lnTo>
                    <a:pt x="31957" y="403640"/>
                  </a:lnTo>
                  <a:cubicBezTo>
                    <a:pt x="23482" y="403640"/>
                    <a:pt x="15353" y="400273"/>
                    <a:pt x="9360" y="394280"/>
                  </a:cubicBezTo>
                  <a:cubicBezTo>
                    <a:pt x="3367" y="388287"/>
                    <a:pt x="0" y="380158"/>
                    <a:pt x="0" y="371683"/>
                  </a:cubicBezTo>
                  <a:lnTo>
                    <a:pt x="0" y="31957"/>
                  </a:lnTo>
                  <a:cubicBezTo>
                    <a:pt x="0" y="23482"/>
                    <a:pt x="3367" y="15353"/>
                    <a:pt x="9360" y="9360"/>
                  </a:cubicBezTo>
                  <a:cubicBezTo>
                    <a:pt x="15353" y="3367"/>
                    <a:pt x="23482" y="0"/>
                    <a:pt x="31957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28575"/>
              <a:ext cx="1148487" cy="4322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42" id="42"/>
          <p:cNvSpPr/>
          <p:nvPr/>
        </p:nvSpPr>
        <p:spPr>
          <a:xfrm flipH="true" flipV="true" rot="2318810">
            <a:off x="14104127" y="38547"/>
            <a:ext cx="4050643" cy="4050643"/>
          </a:xfrm>
          <a:custGeom>
            <a:avLst/>
            <a:gdLst/>
            <a:ahLst/>
            <a:cxnLst/>
            <a:rect r="r" b="b" t="t" l="l"/>
            <a:pathLst>
              <a:path h="4050643" w="4050643">
                <a:moveTo>
                  <a:pt x="4050643" y="4050643"/>
                </a:moveTo>
                <a:lnTo>
                  <a:pt x="0" y="4050643"/>
                </a:lnTo>
                <a:lnTo>
                  <a:pt x="0" y="0"/>
                </a:lnTo>
                <a:lnTo>
                  <a:pt x="4050643" y="0"/>
                </a:lnTo>
                <a:lnTo>
                  <a:pt x="4050643" y="405064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true" flipV="true" rot="2318810">
            <a:off x="14289652" y="6388328"/>
            <a:ext cx="4050643" cy="4050643"/>
          </a:xfrm>
          <a:custGeom>
            <a:avLst/>
            <a:gdLst/>
            <a:ahLst/>
            <a:cxnLst/>
            <a:rect r="r" b="b" t="t" l="l"/>
            <a:pathLst>
              <a:path h="4050643" w="4050643">
                <a:moveTo>
                  <a:pt x="4050642" y="4050643"/>
                </a:moveTo>
                <a:lnTo>
                  <a:pt x="0" y="4050643"/>
                </a:lnTo>
                <a:lnTo>
                  <a:pt x="0" y="0"/>
                </a:lnTo>
                <a:lnTo>
                  <a:pt x="4050642" y="0"/>
                </a:lnTo>
                <a:lnTo>
                  <a:pt x="4050642" y="405064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4" id="44"/>
          <p:cNvSpPr txBox="true"/>
          <p:nvPr/>
        </p:nvSpPr>
        <p:spPr>
          <a:xfrm rot="0">
            <a:off x="9398742" y="8220694"/>
            <a:ext cx="3810812" cy="486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66"/>
              </a:lnSpc>
            </a:pPr>
            <a:r>
              <a:rPr lang="en-US" sz="3222" spc="-74">
                <a:solidFill>
                  <a:srgbClr val="18969B"/>
                </a:solidFill>
                <a:latin typeface="Clear Sans Bold"/>
              </a:rPr>
              <a:t>Disoccupati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9253203" y="8811573"/>
            <a:ext cx="4101891" cy="434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18"/>
              </a:lnSpc>
            </a:pPr>
            <a:r>
              <a:rPr lang="en-US" sz="2848" spc="-65">
                <a:solidFill>
                  <a:srgbClr val="231F20"/>
                </a:solidFill>
                <a:latin typeface="Clear Sans Bold Italics"/>
              </a:rPr>
              <a:t>da più di 12 mesi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BBABF">
                <a:alpha val="100000"/>
              </a:srgbClr>
            </a:gs>
            <a:gs pos="100000">
              <a:srgbClr val="D6EFF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1761" y="2307533"/>
            <a:ext cx="8654417" cy="8654417"/>
          </a:xfrm>
          <a:custGeom>
            <a:avLst/>
            <a:gdLst/>
            <a:ahLst/>
            <a:cxnLst/>
            <a:rect r="r" b="b" t="t" l="l"/>
            <a:pathLst>
              <a:path h="8654417" w="8654417">
                <a:moveTo>
                  <a:pt x="0" y="0"/>
                </a:moveTo>
                <a:lnTo>
                  <a:pt x="8654417" y="0"/>
                </a:lnTo>
                <a:lnTo>
                  <a:pt x="8654417" y="8654418"/>
                </a:lnTo>
                <a:lnTo>
                  <a:pt x="0" y="86544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727023" y="2443378"/>
            <a:ext cx="1265361" cy="2158949"/>
            <a:chOff x="0" y="0"/>
            <a:chExt cx="333264" cy="56861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3264" cy="568612"/>
            </a:xfrm>
            <a:custGeom>
              <a:avLst/>
              <a:gdLst/>
              <a:ahLst/>
              <a:cxnLst/>
              <a:rect r="r" b="b" t="t" l="l"/>
              <a:pathLst>
                <a:path h="568612" w="333264">
                  <a:moveTo>
                    <a:pt x="0" y="0"/>
                  </a:moveTo>
                  <a:lnTo>
                    <a:pt x="333264" y="0"/>
                  </a:lnTo>
                  <a:lnTo>
                    <a:pt x="333264" y="568612"/>
                  </a:lnTo>
                  <a:lnTo>
                    <a:pt x="0" y="568612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33264" cy="597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8696829" y="2031300"/>
            <a:ext cx="2257529" cy="7432195"/>
          </a:xfrm>
          <a:custGeom>
            <a:avLst/>
            <a:gdLst/>
            <a:ahLst/>
            <a:cxnLst/>
            <a:rect r="r" b="b" t="t" l="l"/>
            <a:pathLst>
              <a:path h="7432195" w="2257529">
                <a:moveTo>
                  <a:pt x="0" y="0"/>
                </a:moveTo>
                <a:lnTo>
                  <a:pt x="2257529" y="0"/>
                </a:lnTo>
                <a:lnTo>
                  <a:pt x="2257529" y="7432196"/>
                </a:lnTo>
                <a:lnTo>
                  <a:pt x="0" y="7432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731761" y="1838677"/>
            <a:ext cx="7641218" cy="7896978"/>
            <a:chOff x="0" y="0"/>
            <a:chExt cx="6362700" cy="657566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" y="6350"/>
              <a:ext cx="6350012" cy="6562979"/>
            </a:xfrm>
            <a:custGeom>
              <a:avLst/>
              <a:gdLst/>
              <a:ahLst/>
              <a:cxnLst/>
              <a:rect r="r" b="b" t="t" l="l"/>
              <a:pathLst>
                <a:path h="6562979" w="6350012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028700" y="2172571"/>
            <a:ext cx="6924202" cy="7155962"/>
            <a:chOff x="0" y="0"/>
            <a:chExt cx="6362700" cy="657566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6350" y="6350"/>
              <a:ext cx="6350012" cy="6562979"/>
            </a:xfrm>
            <a:custGeom>
              <a:avLst/>
              <a:gdLst/>
              <a:ahLst/>
              <a:cxnLst/>
              <a:rect r="r" b="b" t="t" l="l"/>
              <a:pathLst>
                <a:path h="6562979" w="6350012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5"/>
              <a:stretch>
                <a:fillRect l="-54662" t="0" r="-54662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63314" y="304652"/>
            <a:ext cx="8533515" cy="1144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716"/>
              </a:lnSpc>
            </a:pPr>
            <a:r>
              <a:rPr lang="en-US" sz="8462" spc="-101">
                <a:solidFill>
                  <a:srgbClr val="292929"/>
                </a:solidFill>
                <a:latin typeface="Clear Sans Bold"/>
              </a:rPr>
              <a:t>Spese ammesse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282901" y="876652"/>
            <a:ext cx="11018892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999"/>
              </a:lnSpc>
            </a:pPr>
            <a:r>
              <a:rPr lang="en-US" sz="2499" spc="-57">
                <a:solidFill>
                  <a:srgbClr val="292929"/>
                </a:solidFill>
                <a:latin typeface="Clear Sans Bold"/>
              </a:rPr>
              <a:t>COERENTI E FUNZIONALI ALL'ATTIVITA'IMPRENDITORIALE relative a: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988166" y="2094038"/>
            <a:ext cx="5608362" cy="484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18969B"/>
                </a:solidFill>
                <a:latin typeface="Clear Sans Bold"/>
              </a:rPr>
              <a:t>immobilizzazioni materiali  60%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988166" y="3537559"/>
            <a:ext cx="3364490" cy="484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18969B"/>
                </a:solidFill>
                <a:latin typeface="Clear Sans Bold"/>
              </a:rPr>
              <a:t>automezzi  30%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988166" y="2578219"/>
            <a:ext cx="6584518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22"/>
              </a:lnSpc>
            </a:pPr>
            <a:r>
              <a:rPr lang="en-US" sz="2269" spc="-52">
                <a:solidFill>
                  <a:srgbClr val="292929"/>
                </a:solidFill>
                <a:latin typeface="Clear Sans Bold"/>
              </a:rPr>
              <a:t>macchinari, impianti, arredi, strumenti e attrezzature, lavori, opere edili, etc.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988166" y="4020665"/>
            <a:ext cx="6516972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22"/>
              </a:lnSpc>
            </a:pPr>
            <a:r>
              <a:rPr lang="en-US" sz="2269" spc="-52">
                <a:solidFill>
                  <a:srgbClr val="292929"/>
                </a:solidFill>
                <a:latin typeface="Clear Sans Bold"/>
              </a:rPr>
              <a:t>ad esclusivo uso aziendale, strettamente necessarie e dimensionate alle esigenze produttive, elettriche o ibride, di categoria E6, etc.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988166" y="5266371"/>
            <a:ext cx="7172150" cy="484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18969B"/>
                </a:solidFill>
                <a:latin typeface="Clear Sans Bold"/>
              </a:rPr>
              <a:t>immobilizzazioni immateriali  60%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988166" y="6876398"/>
            <a:ext cx="6271134" cy="484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18969B"/>
                </a:solidFill>
                <a:latin typeface="Clear Sans Bold"/>
              </a:rPr>
              <a:t>immobilizzazioni immateriali  30%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123141" y="8535471"/>
            <a:ext cx="1547270" cy="484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18969B"/>
                </a:solidFill>
                <a:latin typeface="Clear Sans Bold"/>
              </a:rPr>
              <a:t>varie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988166" y="5738056"/>
            <a:ext cx="6748754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22"/>
              </a:lnSpc>
            </a:pPr>
            <a:r>
              <a:rPr lang="en-US" sz="2269" spc="-52">
                <a:solidFill>
                  <a:srgbClr val="292929"/>
                </a:solidFill>
                <a:latin typeface="Clear Sans Bold"/>
              </a:rPr>
              <a:t>programmi informatici applicati a strumenti, impianti, macchinari e attrezzature e indispensabili al loro funzionamento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988166" y="7360579"/>
            <a:ext cx="6748754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722"/>
              </a:lnSpc>
            </a:pPr>
            <a:r>
              <a:rPr lang="en-US" sz="2269" spc="-52">
                <a:solidFill>
                  <a:srgbClr val="292929"/>
                </a:solidFill>
                <a:latin typeface="Clear Sans Bold"/>
              </a:rPr>
              <a:t>e-commerce, brevetti e licenze, consulenze specialistiche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BBABF">
                <a:alpha val="100000"/>
              </a:srgbClr>
            </a:gs>
            <a:gs pos="100000">
              <a:srgbClr val="D6EFF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1761" y="2307533"/>
            <a:ext cx="8654417" cy="8654417"/>
          </a:xfrm>
          <a:custGeom>
            <a:avLst/>
            <a:gdLst/>
            <a:ahLst/>
            <a:cxnLst/>
            <a:rect r="r" b="b" t="t" l="l"/>
            <a:pathLst>
              <a:path h="8654417" w="8654417">
                <a:moveTo>
                  <a:pt x="0" y="0"/>
                </a:moveTo>
                <a:lnTo>
                  <a:pt x="8654417" y="0"/>
                </a:lnTo>
                <a:lnTo>
                  <a:pt x="8654417" y="8654418"/>
                </a:lnTo>
                <a:lnTo>
                  <a:pt x="0" y="86544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727023" y="2443378"/>
            <a:ext cx="1265361" cy="2158949"/>
            <a:chOff x="0" y="0"/>
            <a:chExt cx="333264" cy="56861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3264" cy="568612"/>
            </a:xfrm>
            <a:custGeom>
              <a:avLst/>
              <a:gdLst/>
              <a:ahLst/>
              <a:cxnLst/>
              <a:rect r="r" b="b" t="t" l="l"/>
              <a:pathLst>
                <a:path h="568612" w="333264">
                  <a:moveTo>
                    <a:pt x="0" y="0"/>
                  </a:moveTo>
                  <a:lnTo>
                    <a:pt x="333264" y="0"/>
                  </a:lnTo>
                  <a:lnTo>
                    <a:pt x="333264" y="568612"/>
                  </a:lnTo>
                  <a:lnTo>
                    <a:pt x="0" y="568612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33264" cy="597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8666980" y="216632"/>
            <a:ext cx="1270223" cy="4181804"/>
          </a:xfrm>
          <a:custGeom>
            <a:avLst/>
            <a:gdLst/>
            <a:ahLst/>
            <a:cxnLst/>
            <a:rect r="r" b="b" t="t" l="l"/>
            <a:pathLst>
              <a:path h="4181804" w="1270223">
                <a:moveTo>
                  <a:pt x="0" y="0"/>
                </a:moveTo>
                <a:lnTo>
                  <a:pt x="1270223" y="0"/>
                </a:lnTo>
                <a:lnTo>
                  <a:pt x="1270223" y="4181803"/>
                </a:lnTo>
                <a:lnTo>
                  <a:pt x="0" y="4181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731761" y="1838677"/>
            <a:ext cx="7641218" cy="7896978"/>
            <a:chOff x="0" y="0"/>
            <a:chExt cx="6362700" cy="657566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" y="6350"/>
              <a:ext cx="6350012" cy="6562979"/>
            </a:xfrm>
            <a:custGeom>
              <a:avLst/>
              <a:gdLst/>
              <a:ahLst/>
              <a:cxnLst/>
              <a:rect r="r" b="b" t="t" l="l"/>
              <a:pathLst>
                <a:path h="6562979" w="6350012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090269" y="2209185"/>
            <a:ext cx="6924202" cy="7155962"/>
            <a:chOff x="0" y="0"/>
            <a:chExt cx="6362700" cy="657566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6350" y="6350"/>
              <a:ext cx="6350012" cy="6562979"/>
            </a:xfrm>
            <a:custGeom>
              <a:avLst/>
              <a:gdLst/>
              <a:ahLst/>
              <a:cxnLst/>
              <a:rect r="r" b="b" t="t" l="l"/>
              <a:pathLst>
                <a:path h="6562979" w="6350012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5"/>
              <a:stretch>
                <a:fillRect l="-27418" t="0" r="-27418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8666980" y="4377211"/>
            <a:ext cx="1274718" cy="4196602"/>
          </a:xfrm>
          <a:custGeom>
            <a:avLst/>
            <a:gdLst/>
            <a:ahLst/>
            <a:cxnLst/>
            <a:rect r="r" b="b" t="t" l="l"/>
            <a:pathLst>
              <a:path h="4196602" w="1274718">
                <a:moveTo>
                  <a:pt x="0" y="0"/>
                </a:moveTo>
                <a:lnTo>
                  <a:pt x="1274718" y="0"/>
                </a:lnTo>
                <a:lnTo>
                  <a:pt x="1274718" y="4196602"/>
                </a:lnTo>
                <a:lnTo>
                  <a:pt x="0" y="4196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52663" y="273048"/>
            <a:ext cx="8533515" cy="1144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716"/>
              </a:lnSpc>
            </a:pPr>
            <a:r>
              <a:rPr lang="en-US" sz="8462" spc="-101">
                <a:solidFill>
                  <a:srgbClr val="292929"/>
                </a:solidFill>
                <a:latin typeface="Clear Sans Bold"/>
              </a:rPr>
              <a:t>Spese escluse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13872" y="289793"/>
            <a:ext cx="5608362" cy="484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28353E"/>
                </a:solidFill>
                <a:latin typeface="Clear Sans Bold"/>
              </a:rPr>
              <a:t>acquisto di beni immobili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13872" y="2090846"/>
            <a:ext cx="6271134" cy="484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28353E"/>
                </a:solidFill>
                <a:latin typeface="Clear Sans Bold"/>
              </a:rPr>
              <a:t>materiali di consumo e scorte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13872" y="1193937"/>
            <a:ext cx="6584518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442"/>
              </a:lnSpc>
            </a:pPr>
            <a:r>
              <a:rPr lang="en-US" sz="2869" spc="-65">
                <a:solidFill>
                  <a:srgbClr val="28353E"/>
                </a:solidFill>
                <a:latin typeface="Clear Sans Bold"/>
              </a:rPr>
              <a:t>beni usati o rigenerati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13872" y="2803627"/>
            <a:ext cx="6516972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442"/>
              </a:lnSpc>
            </a:pPr>
            <a:r>
              <a:rPr lang="en-US" sz="2869" spc="-65">
                <a:solidFill>
                  <a:srgbClr val="292929"/>
                </a:solidFill>
                <a:latin typeface="Clear Sans Bold"/>
              </a:rPr>
              <a:t>beni d’arte o antichi, opere d’arte e articoli di decorazione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13872" y="3851377"/>
            <a:ext cx="7172150" cy="484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28353E"/>
                </a:solidFill>
                <a:latin typeface="Clear Sans Bold"/>
              </a:rPr>
              <a:t>complementi d’arredo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13872" y="5302985"/>
            <a:ext cx="6271134" cy="484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28353E"/>
                </a:solidFill>
                <a:latin typeface="Clear Sans Bold"/>
              </a:rPr>
              <a:t>smart-phone e tablet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131755" y="6947826"/>
            <a:ext cx="7678413" cy="845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12"/>
              </a:lnSpc>
            </a:pPr>
            <a:r>
              <a:rPr lang="en-US" sz="2806">
                <a:solidFill>
                  <a:srgbClr val="28353E"/>
                </a:solidFill>
                <a:latin typeface="Clear Sans Bold"/>
              </a:rPr>
              <a:t>spese effettuate a titolo di locazione finanziaria (leasing)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13872" y="4564158"/>
            <a:ext cx="6748754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442"/>
              </a:lnSpc>
            </a:pPr>
            <a:r>
              <a:rPr lang="en-US" sz="2869" spc="-65">
                <a:solidFill>
                  <a:srgbClr val="28353E"/>
                </a:solidFill>
                <a:latin typeface="Clear Sans Bold"/>
              </a:rPr>
              <a:t>automezzi a Km 0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131755" y="5938176"/>
            <a:ext cx="6748754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322"/>
              </a:lnSpc>
            </a:pPr>
            <a:r>
              <a:rPr lang="en-US" sz="2769" spc="-63">
                <a:solidFill>
                  <a:srgbClr val="28353E"/>
                </a:solidFill>
                <a:latin typeface="Clear Sans Bold"/>
              </a:rPr>
              <a:t>spese sostenute e regolate per contanti ovvero tramite permuta o compensazione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131755" y="7897931"/>
            <a:ext cx="7678413" cy="481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28353E"/>
                </a:solidFill>
                <a:latin typeface="Clear Sans Bold"/>
              </a:rPr>
              <a:t>oneri per spese e commissioni bancarie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8671102" y="8573813"/>
            <a:ext cx="1266102" cy="1582668"/>
          </a:xfrm>
          <a:custGeom>
            <a:avLst/>
            <a:gdLst/>
            <a:ahLst/>
            <a:cxnLst/>
            <a:rect r="r" b="b" t="t" l="l"/>
            <a:pathLst>
              <a:path h="1582668" w="1266102">
                <a:moveTo>
                  <a:pt x="0" y="0"/>
                </a:moveTo>
                <a:lnTo>
                  <a:pt x="1266101" y="0"/>
                </a:lnTo>
                <a:lnTo>
                  <a:pt x="1266101" y="1582668"/>
                </a:lnTo>
                <a:lnTo>
                  <a:pt x="0" y="15826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619" b="-164999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0131755" y="8683883"/>
            <a:ext cx="7678413" cy="481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28353E"/>
                </a:solidFill>
                <a:latin typeface="Clear Sans Bold"/>
              </a:rPr>
              <a:t>IVA e oneri fiscali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131755" y="9367698"/>
            <a:ext cx="7914357" cy="85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96"/>
              </a:lnSpc>
            </a:pPr>
            <a:r>
              <a:rPr lang="en-US" sz="2806">
                <a:solidFill>
                  <a:srgbClr val="28353E"/>
                </a:solidFill>
                <a:latin typeface="Clear Sans Bold"/>
              </a:rPr>
              <a:t>acquisti di importo inferiore a 1.000 euro (preventivi e fatture)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BBABF">
                <a:alpha val="100000"/>
              </a:srgbClr>
            </a:gs>
            <a:gs pos="100000">
              <a:srgbClr val="D6EFF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79304" y="7050648"/>
            <a:ext cx="1265361" cy="2158949"/>
            <a:chOff x="0" y="0"/>
            <a:chExt cx="333264" cy="5686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33264" cy="568612"/>
            </a:xfrm>
            <a:custGeom>
              <a:avLst/>
              <a:gdLst/>
              <a:ahLst/>
              <a:cxnLst/>
              <a:rect r="r" b="b" t="t" l="l"/>
              <a:pathLst>
                <a:path h="568612" w="333264">
                  <a:moveTo>
                    <a:pt x="0" y="0"/>
                  </a:moveTo>
                  <a:lnTo>
                    <a:pt x="333264" y="0"/>
                  </a:lnTo>
                  <a:lnTo>
                    <a:pt x="333264" y="568612"/>
                  </a:lnTo>
                  <a:lnTo>
                    <a:pt x="0" y="568612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33264" cy="597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4522879"/>
            <a:ext cx="19290142" cy="79448"/>
            <a:chOff x="0" y="0"/>
            <a:chExt cx="5080531" cy="2092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080531" cy="20925"/>
            </a:xfrm>
            <a:custGeom>
              <a:avLst/>
              <a:gdLst/>
              <a:ahLst/>
              <a:cxnLst/>
              <a:rect r="r" b="b" t="t" l="l"/>
              <a:pathLst>
                <a:path h="20925" w="5080531">
                  <a:moveTo>
                    <a:pt x="0" y="0"/>
                  </a:moveTo>
                  <a:lnTo>
                    <a:pt x="5080531" y="0"/>
                  </a:lnTo>
                  <a:lnTo>
                    <a:pt x="5080531" y="20925"/>
                  </a:lnTo>
                  <a:lnTo>
                    <a:pt x="0" y="20925"/>
                  </a:lnTo>
                  <a:close/>
                </a:path>
              </a:pathLst>
            </a:custGeom>
            <a:gradFill rotWithShape="true">
              <a:gsLst>
                <a:gs pos="0">
                  <a:srgbClr val="1BBABF">
                    <a:alpha val="100000"/>
                  </a:srgbClr>
                </a:gs>
                <a:gs pos="50000">
                  <a:srgbClr val="168992">
                    <a:alpha val="100000"/>
                  </a:srgbClr>
                </a:gs>
                <a:gs pos="100000">
                  <a:srgbClr val="043C40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080531" cy="49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92767" y="4858262"/>
            <a:ext cx="3683519" cy="1303385"/>
            <a:chOff x="0" y="0"/>
            <a:chExt cx="1089321" cy="38544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89321" cy="385448"/>
            </a:xfrm>
            <a:custGeom>
              <a:avLst/>
              <a:gdLst/>
              <a:ahLst/>
              <a:cxnLst/>
              <a:rect r="r" b="b" t="t" l="l"/>
              <a:pathLst>
                <a:path h="385448" w="1089321">
                  <a:moveTo>
                    <a:pt x="0" y="0"/>
                  </a:moveTo>
                  <a:lnTo>
                    <a:pt x="1089321" y="0"/>
                  </a:lnTo>
                  <a:lnTo>
                    <a:pt x="1089321" y="385448"/>
                  </a:lnTo>
                  <a:lnTo>
                    <a:pt x="0" y="385448"/>
                  </a:lnTo>
                  <a:close/>
                </a:path>
              </a:pathLst>
            </a:custGeom>
            <a:gradFill rotWithShape="true">
              <a:gsLst>
                <a:gs pos="0">
                  <a:srgbClr val="FAFBFB">
                    <a:alpha val="100000"/>
                  </a:srgbClr>
                </a:gs>
                <a:gs pos="100000">
                  <a:srgbClr val="EAE6E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1089321" cy="4140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689264" y="4846274"/>
            <a:ext cx="4203262" cy="1315373"/>
            <a:chOff x="0" y="0"/>
            <a:chExt cx="1243023" cy="38899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43023" cy="388993"/>
            </a:xfrm>
            <a:custGeom>
              <a:avLst/>
              <a:gdLst/>
              <a:ahLst/>
              <a:cxnLst/>
              <a:rect r="r" b="b" t="t" l="l"/>
              <a:pathLst>
                <a:path h="388993" w="1243023">
                  <a:moveTo>
                    <a:pt x="0" y="0"/>
                  </a:moveTo>
                  <a:lnTo>
                    <a:pt x="1243023" y="0"/>
                  </a:lnTo>
                  <a:lnTo>
                    <a:pt x="1243023" y="388993"/>
                  </a:lnTo>
                  <a:lnTo>
                    <a:pt x="0" y="388993"/>
                  </a:lnTo>
                  <a:close/>
                </a:path>
              </a:pathLst>
            </a:custGeom>
            <a:gradFill rotWithShape="true">
              <a:gsLst>
                <a:gs pos="0">
                  <a:srgbClr val="FAFBFB">
                    <a:alpha val="100000"/>
                  </a:srgbClr>
                </a:gs>
                <a:gs pos="100000">
                  <a:srgbClr val="EAE6E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1243023" cy="4175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2243965" y="4417322"/>
            <a:ext cx="290562" cy="290562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969B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6725611" y="4417322"/>
            <a:ext cx="290562" cy="290562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969B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1100532" y="4417322"/>
            <a:ext cx="290562" cy="290562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969B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5475453" y="4457046"/>
            <a:ext cx="290562" cy="290562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969B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9064185" y="4846274"/>
            <a:ext cx="4203262" cy="1315373"/>
            <a:chOff x="0" y="0"/>
            <a:chExt cx="1243023" cy="388993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243023" cy="388993"/>
            </a:xfrm>
            <a:custGeom>
              <a:avLst/>
              <a:gdLst/>
              <a:ahLst/>
              <a:cxnLst/>
              <a:rect r="r" b="b" t="t" l="l"/>
              <a:pathLst>
                <a:path h="388993" w="1243023">
                  <a:moveTo>
                    <a:pt x="0" y="0"/>
                  </a:moveTo>
                  <a:lnTo>
                    <a:pt x="1243023" y="0"/>
                  </a:lnTo>
                  <a:lnTo>
                    <a:pt x="1243023" y="388993"/>
                  </a:lnTo>
                  <a:lnTo>
                    <a:pt x="0" y="388993"/>
                  </a:lnTo>
                  <a:close/>
                </a:path>
              </a:pathLst>
            </a:custGeom>
            <a:gradFill rotWithShape="true">
              <a:gsLst>
                <a:gs pos="0">
                  <a:srgbClr val="FAFBFB">
                    <a:alpha val="100000"/>
                  </a:srgbClr>
                </a:gs>
                <a:gs pos="100000">
                  <a:srgbClr val="EAE6E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28575"/>
              <a:ext cx="1243023" cy="4175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3519103" y="4858262"/>
            <a:ext cx="4203262" cy="1315373"/>
            <a:chOff x="0" y="0"/>
            <a:chExt cx="1243023" cy="388993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243023" cy="388993"/>
            </a:xfrm>
            <a:custGeom>
              <a:avLst/>
              <a:gdLst/>
              <a:ahLst/>
              <a:cxnLst/>
              <a:rect r="r" b="b" t="t" l="l"/>
              <a:pathLst>
                <a:path h="388993" w="1243023">
                  <a:moveTo>
                    <a:pt x="0" y="0"/>
                  </a:moveTo>
                  <a:lnTo>
                    <a:pt x="1243023" y="0"/>
                  </a:lnTo>
                  <a:lnTo>
                    <a:pt x="1243023" y="388993"/>
                  </a:lnTo>
                  <a:lnTo>
                    <a:pt x="0" y="388993"/>
                  </a:lnTo>
                  <a:close/>
                </a:path>
              </a:pathLst>
            </a:custGeom>
            <a:gradFill rotWithShape="true">
              <a:gsLst>
                <a:gs pos="0">
                  <a:srgbClr val="FAFBFB">
                    <a:alpha val="100000"/>
                  </a:srgbClr>
                </a:gs>
                <a:gs pos="100000">
                  <a:srgbClr val="EAE6E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28575"/>
              <a:ext cx="1243023" cy="4175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6421999" y="8130122"/>
            <a:ext cx="594174" cy="802937"/>
          </a:xfrm>
          <a:custGeom>
            <a:avLst/>
            <a:gdLst/>
            <a:ahLst/>
            <a:cxnLst/>
            <a:rect r="r" b="b" t="t" l="l"/>
            <a:pathLst>
              <a:path h="802937" w="594174">
                <a:moveTo>
                  <a:pt x="0" y="0"/>
                </a:moveTo>
                <a:lnTo>
                  <a:pt x="594173" y="0"/>
                </a:lnTo>
                <a:lnTo>
                  <a:pt x="594173" y="802937"/>
                </a:lnTo>
                <a:lnTo>
                  <a:pt x="0" y="802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512893" y="4978099"/>
            <a:ext cx="4000108" cy="994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81"/>
              </a:lnSpc>
            </a:pPr>
            <a:r>
              <a:rPr lang="en-US" sz="2843">
                <a:solidFill>
                  <a:srgbClr val="18969B"/>
                </a:solidFill>
                <a:latin typeface="Clear Sans Bold"/>
              </a:rPr>
              <a:t>IDEA</a:t>
            </a:r>
          </a:p>
          <a:p>
            <a:pPr algn="ctr" marL="0" indent="0" lvl="0">
              <a:lnSpc>
                <a:spcPts val="3981"/>
              </a:lnSpc>
              <a:spcBef>
                <a:spcPct val="0"/>
              </a:spcBef>
            </a:pPr>
            <a:r>
              <a:rPr lang="en-US" sz="2843">
                <a:solidFill>
                  <a:srgbClr val="18969B"/>
                </a:solidFill>
                <a:latin typeface="Clear Sans Bold"/>
              </a:rPr>
              <a:t>IMPRENDITORIALE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5360697" y="5230511"/>
            <a:ext cx="3020389" cy="489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981"/>
              </a:lnSpc>
              <a:spcBef>
                <a:spcPct val="0"/>
              </a:spcBef>
            </a:pPr>
            <a:r>
              <a:rPr lang="en-US" sz="2843">
                <a:solidFill>
                  <a:srgbClr val="18969B"/>
                </a:solidFill>
                <a:latin typeface="Clear Sans Bold"/>
              </a:rPr>
              <a:t>BUSINESS PLAN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813697" y="310491"/>
            <a:ext cx="14316221" cy="1144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716"/>
              </a:lnSpc>
            </a:pPr>
            <a:r>
              <a:rPr lang="en-US" sz="8462" spc="-101">
                <a:solidFill>
                  <a:srgbClr val="292929"/>
                </a:solidFill>
                <a:latin typeface="Clear Sans Bold"/>
              </a:rPr>
              <a:t>Come presentare domanda?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4632411" y="6361672"/>
            <a:ext cx="4260115" cy="1663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-55">
                <a:solidFill>
                  <a:srgbClr val="000000"/>
                </a:solidFill>
                <a:latin typeface="Clear Sans Bold"/>
              </a:rPr>
              <a:t>Servizio di tutoraggio messo a</a:t>
            </a:r>
          </a:p>
          <a:p>
            <a:pPr algn="ctr">
              <a:lnSpc>
                <a:spcPts val="3359"/>
              </a:lnSpc>
            </a:pPr>
            <a:r>
              <a:rPr lang="en-US" sz="2400" spc="-55">
                <a:solidFill>
                  <a:srgbClr val="000000"/>
                </a:solidFill>
                <a:latin typeface="Clear Sans Bold"/>
              </a:rPr>
              <a:t>disposizione dal </a:t>
            </a:r>
          </a:p>
          <a:p>
            <a:pPr algn="ctr" marL="0" indent="0" lvl="0">
              <a:lnSpc>
                <a:spcPts val="3359"/>
              </a:lnSpc>
            </a:pPr>
            <a:r>
              <a:rPr lang="en-US" sz="2400" spc="-55">
                <a:solidFill>
                  <a:srgbClr val="000000"/>
                </a:solidFill>
                <a:latin typeface="Clear Sans Bold"/>
              </a:rPr>
              <a:t>Dipartimento Politiche del Lavoro e della Formazione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9434394" y="4990087"/>
            <a:ext cx="3462843" cy="994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81"/>
              </a:lnSpc>
            </a:pPr>
            <a:r>
              <a:rPr lang="en-US" sz="2843">
                <a:solidFill>
                  <a:srgbClr val="18969B"/>
                </a:solidFill>
                <a:latin typeface="Clear Sans Bold"/>
              </a:rPr>
              <a:t>CREA LA TUA</a:t>
            </a:r>
          </a:p>
          <a:p>
            <a:pPr algn="ctr" marL="0" indent="0" lvl="0">
              <a:lnSpc>
                <a:spcPts val="3981"/>
              </a:lnSpc>
              <a:spcBef>
                <a:spcPct val="0"/>
              </a:spcBef>
            </a:pPr>
            <a:r>
              <a:rPr lang="en-US" sz="2843">
                <a:solidFill>
                  <a:srgbClr val="18969B"/>
                </a:solidFill>
                <a:latin typeface="Clear Sans Bold"/>
              </a:rPr>
              <a:t>IMPRESA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3889312" y="4990087"/>
            <a:ext cx="3462843" cy="994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81"/>
              </a:lnSpc>
            </a:pPr>
            <a:r>
              <a:rPr lang="en-US" sz="2843">
                <a:solidFill>
                  <a:srgbClr val="18969B"/>
                </a:solidFill>
                <a:latin typeface="Clear Sans Bold"/>
              </a:rPr>
              <a:t>DOMANDA DI</a:t>
            </a:r>
          </a:p>
          <a:p>
            <a:pPr algn="ctr" marL="0" indent="0" lvl="0">
              <a:lnSpc>
                <a:spcPts val="3981"/>
              </a:lnSpc>
              <a:spcBef>
                <a:spcPct val="0"/>
              </a:spcBef>
            </a:pPr>
            <a:r>
              <a:rPr lang="en-US" sz="2843">
                <a:solidFill>
                  <a:srgbClr val="18969B"/>
                </a:solidFill>
                <a:latin typeface="Clear Sans Bold"/>
              </a:rPr>
              <a:t>CONTRIBUTO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9064185" y="6335560"/>
            <a:ext cx="4260115" cy="1663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-55">
                <a:solidFill>
                  <a:srgbClr val="000000"/>
                </a:solidFill>
                <a:latin typeface="Clear Sans Bold"/>
              </a:rPr>
              <a:t>Iscrizione al </a:t>
            </a:r>
          </a:p>
          <a:p>
            <a:pPr algn="ctr">
              <a:lnSpc>
                <a:spcPts val="3359"/>
              </a:lnSpc>
            </a:pPr>
            <a:r>
              <a:rPr lang="en-US" sz="2400" spc="-55">
                <a:solidFill>
                  <a:srgbClr val="000000"/>
                </a:solidFill>
                <a:latin typeface="Clear Sans Bold"/>
              </a:rPr>
              <a:t>Registro </a:t>
            </a:r>
            <a:r>
              <a:rPr lang="en-US" sz="2400" spc="-55">
                <a:solidFill>
                  <a:srgbClr val="000000"/>
                </a:solidFill>
                <a:latin typeface="Clear Sans Bold"/>
              </a:rPr>
              <a:t>Imprese</a:t>
            </a:r>
          </a:p>
          <a:p>
            <a:pPr algn="ctr">
              <a:lnSpc>
                <a:spcPts val="3359"/>
              </a:lnSpc>
            </a:pPr>
            <a:r>
              <a:rPr lang="en-US" sz="2400" spc="-55">
                <a:solidFill>
                  <a:srgbClr val="000000"/>
                </a:solidFill>
                <a:latin typeface="Clear Sans Bold"/>
              </a:rPr>
              <a:t>che v</a:t>
            </a:r>
            <a:r>
              <a:rPr lang="en-US" sz="2400" spc="-55">
                <a:solidFill>
                  <a:srgbClr val="000000"/>
                </a:solidFill>
                <a:latin typeface="Clear Sans Bold"/>
              </a:rPr>
              <a:t>erifica il possesso dei</a:t>
            </a:r>
          </a:p>
          <a:p>
            <a:pPr algn="ctr" marL="0" indent="0" lvl="0">
              <a:lnSpc>
                <a:spcPts val="3359"/>
              </a:lnSpc>
            </a:pPr>
            <a:r>
              <a:rPr lang="en-US" sz="2400" spc="-55">
                <a:solidFill>
                  <a:srgbClr val="000000"/>
                </a:solidFill>
                <a:latin typeface="Clear Sans Bold"/>
              </a:rPr>
              <a:t>requisiti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3462250" y="6335560"/>
            <a:ext cx="4260115" cy="1243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-55">
                <a:solidFill>
                  <a:srgbClr val="000000"/>
                </a:solidFill>
                <a:latin typeface="Clear Sans Bold"/>
              </a:rPr>
              <a:t>Modulo </a:t>
            </a:r>
            <a:r>
              <a:rPr lang="en-US" sz="2400" spc="-55">
                <a:solidFill>
                  <a:srgbClr val="000000"/>
                </a:solidFill>
                <a:latin typeface="Clear Sans Bold"/>
              </a:rPr>
              <a:t>presentazione della</a:t>
            </a:r>
          </a:p>
          <a:p>
            <a:pPr algn="ctr">
              <a:lnSpc>
                <a:spcPts val="3359"/>
              </a:lnSpc>
            </a:pPr>
            <a:r>
              <a:rPr lang="en-US" sz="2400" spc="-55">
                <a:solidFill>
                  <a:srgbClr val="000000"/>
                </a:solidFill>
                <a:latin typeface="Clear Sans Bold"/>
              </a:rPr>
              <a:t>domanda sul sito internet</a:t>
            </a:r>
          </a:p>
          <a:p>
            <a:pPr algn="ctr" marL="0" indent="0" lvl="0">
              <a:lnSpc>
                <a:spcPts val="3359"/>
              </a:lnSpc>
            </a:pPr>
            <a:r>
              <a:rPr lang="en-US" sz="2400" spc="-55">
                <a:solidFill>
                  <a:srgbClr val="000000"/>
                </a:solidFill>
                <a:latin typeface="Clear Sans Bold"/>
              </a:rPr>
              <a:t>regionale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2623317" y="9084849"/>
            <a:ext cx="8278303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spc="-59">
                <a:solidFill>
                  <a:srgbClr val="000000"/>
                </a:solidFill>
                <a:latin typeface="Clear Sans Bold"/>
              </a:rPr>
              <a:t>Sportello imprese</a:t>
            </a:r>
          </a:p>
          <a:p>
            <a:pPr algn="just" marL="0" indent="0" lvl="0">
              <a:lnSpc>
                <a:spcPts val="3359"/>
              </a:lnSpc>
            </a:pPr>
            <a:r>
              <a:rPr lang="en-US" sz="2400" spc="-55">
                <a:solidFill>
                  <a:srgbClr val="000000"/>
                </a:solidFill>
                <a:latin typeface="Clear Sans"/>
              </a:rPr>
              <a:t>https://imprese.regione.vda.it/linea-diretta/sportello-imprese</a:t>
            </a:r>
          </a:p>
        </p:txBody>
      </p:sp>
      <p:sp>
        <p:nvSpPr>
          <p:cNvPr name="AutoShape 42" id="42"/>
          <p:cNvSpPr/>
          <p:nvPr/>
        </p:nvSpPr>
        <p:spPr>
          <a:xfrm>
            <a:off x="15610471" y="7721443"/>
            <a:ext cx="20525" cy="606588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43" id="43"/>
          <p:cNvSpPr txBox="true"/>
          <p:nvPr/>
        </p:nvSpPr>
        <p:spPr>
          <a:xfrm rot="0">
            <a:off x="11833498" y="8481075"/>
            <a:ext cx="6359691" cy="763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080"/>
              </a:lnSpc>
            </a:pPr>
            <a:r>
              <a:rPr lang="en-US" sz="2200" spc="-50">
                <a:solidFill>
                  <a:srgbClr val="000000"/>
                </a:solidFill>
                <a:latin typeface="Clear Sans"/>
              </a:rPr>
              <a:t>https://imprese.regione.vda.it/bandi-e-avvisi/bandi-e-misure-a-sportello/imprenditoria-giovanile</a:t>
            </a:r>
          </a:p>
        </p:txBody>
      </p:sp>
      <p:grpSp>
        <p:nvGrpSpPr>
          <p:cNvPr name="Group 44" id="44"/>
          <p:cNvGrpSpPr>
            <a:grpSpLocks noChangeAspect="true"/>
          </p:cNvGrpSpPr>
          <p:nvPr/>
        </p:nvGrpSpPr>
        <p:grpSpPr>
          <a:xfrm rot="0">
            <a:off x="512893" y="2087486"/>
            <a:ext cx="4043268" cy="2274310"/>
            <a:chOff x="0" y="0"/>
            <a:chExt cx="11289030" cy="63500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0" t="-19117" r="0" b="-19117"/>
              </a:stretch>
            </a:blipFill>
          </p:spPr>
        </p:sp>
      </p:grpSp>
      <p:grpSp>
        <p:nvGrpSpPr>
          <p:cNvPr name="Group 46" id="46"/>
          <p:cNvGrpSpPr>
            <a:grpSpLocks noChangeAspect="true"/>
          </p:cNvGrpSpPr>
          <p:nvPr/>
        </p:nvGrpSpPr>
        <p:grpSpPr>
          <a:xfrm rot="0">
            <a:off x="4849258" y="2087486"/>
            <a:ext cx="4043268" cy="2274310"/>
            <a:chOff x="0" y="0"/>
            <a:chExt cx="11289030" cy="63500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l="0" t="-9339" r="0" b="-9339"/>
              </a:stretch>
            </a:blipFill>
          </p:spPr>
        </p:sp>
      </p:grpSp>
      <p:grpSp>
        <p:nvGrpSpPr>
          <p:cNvPr name="Group 48" id="48"/>
          <p:cNvGrpSpPr>
            <a:grpSpLocks noChangeAspect="true"/>
          </p:cNvGrpSpPr>
          <p:nvPr/>
        </p:nvGrpSpPr>
        <p:grpSpPr>
          <a:xfrm rot="0">
            <a:off x="13599100" y="2087486"/>
            <a:ext cx="4043268" cy="2274310"/>
            <a:chOff x="0" y="0"/>
            <a:chExt cx="11289030" cy="635000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l="-13107" t="0" r="-13107" b="0"/>
              </a:stretch>
            </a:blipFill>
          </p:spPr>
        </p:sp>
      </p:grpSp>
      <p:grpSp>
        <p:nvGrpSpPr>
          <p:cNvPr name="Group 50" id="50"/>
          <p:cNvGrpSpPr>
            <a:grpSpLocks noChangeAspect="true"/>
          </p:cNvGrpSpPr>
          <p:nvPr/>
        </p:nvGrpSpPr>
        <p:grpSpPr>
          <a:xfrm rot="0">
            <a:off x="9224179" y="2087486"/>
            <a:ext cx="4043268" cy="2274310"/>
            <a:chOff x="0" y="0"/>
            <a:chExt cx="11289030" cy="63500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l="0" t="-9283" r="0" b="-9283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DAFqkqjs83Q</dc:identifier>
  <dcterms:modified xsi:type="dcterms:W3CDTF">2011-08-01T06:04:30Z</dcterms:modified>
  <cp:revision>1</cp:revision>
  <dc:title>Imprenditoria giovanile</dc:title>
</cp:coreProperties>
</file>