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sldIdLst>
    <p:sldId id="545" r:id="rId2"/>
    <p:sldId id="664" r:id="rId3"/>
    <p:sldId id="665" r:id="rId4"/>
    <p:sldId id="666" r:id="rId5"/>
    <p:sldId id="676" r:id="rId6"/>
    <p:sldId id="667" r:id="rId7"/>
    <p:sldId id="682" r:id="rId8"/>
    <p:sldId id="683" r:id="rId9"/>
    <p:sldId id="670" r:id="rId10"/>
    <p:sldId id="678" r:id="rId11"/>
    <p:sldId id="669" r:id="rId12"/>
    <p:sldId id="671" r:id="rId13"/>
    <p:sldId id="672" r:id="rId14"/>
    <p:sldId id="677" r:id="rId15"/>
    <p:sldId id="673" r:id="rId16"/>
    <p:sldId id="674" r:id="rId17"/>
    <p:sldId id="680" r:id="rId18"/>
    <p:sldId id="652" r:id="rId19"/>
  </p:sldIdLst>
  <p:sldSz cx="9144000" cy="6858000" type="screen4x3"/>
  <p:notesSz cx="6797675" cy="987266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bia OMEZZOLI" initials="FO" lastIdx="1" clrIdx="0">
    <p:extLst>
      <p:ext uri="{19B8F6BF-5375-455C-9EA6-DF929625EA0E}">
        <p15:presenceInfo xmlns:p15="http://schemas.microsoft.com/office/powerpoint/2012/main" userId="S-1-5-21-2167571018-674366464-3108575406-203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Stile medio 4 - Color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06" autoAdjust="0"/>
    <p:restoredTop sz="94789" autoAdjust="0"/>
  </p:normalViewPr>
  <p:slideViewPr>
    <p:cSldViewPr>
      <p:cViewPr varScale="1">
        <p:scale>
          <a:sx n="103" d="100"/>
          <a:sy n="103" d="100"/>
        </p:scale>
        <p:origin x="2100"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7" d="100"/>
          <a:sy n="77" d="100"/>
        </p:scale>
        <p:origin x="400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2F326116-018C-4936-A736-E806099EC6E1}" type="datetimeFigureOut">
              <a:rPr lang="it-IT" smtClean="0"/>
              <a:t>11/06/2026</a:t>
            </a:fld>
            <a:endParaRPr lang="it-IT"/>
          </a:p>
        </p:txBody>
      </p:sp>
      <p:sp>
        <p:nvSpPr>
          <p:cNvPr id="4" name="Segnaposto immagine diapositiva 3"/>
          <p:cNvSpPr>
            <a:spLocks noGrp="1" noRot="1" noChangeAspect="1"/>
          </p:cNvSpPr>
          <p:nvPr>
            <p:ph type="sldImg" idx="2"/>
          </p:nvPr>
        </p:nvSpPr>
        <p:spPr>
          <a:xfrm>
            <a:off x="1177925" y="1235075"/>
            <a:ext cx="4441825" cy="333057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377319"/>
            <a:ext cx="2945659" cy="49534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377319"/>
            <a:ext cx="2945659" cy="495347"/>
          </a:xfrm>
          <a:prstGeom prst="rect">
            <a:avLst/>
          </a:prstGeom>
        </p:spPr>
        <p:txBody>
          <a:bodyPr vert="horz" lIns="91440" tIns="45720" rIns="91440" bIns="45720" rtlCol="0" anchor="b"/>
          <a:lstStyle>
            <a:lvl1pPr algn="r">
              <a:defRPr sz="1200"/>
            </a:lvl1pPr>
          </a:lstStyle>
          <a:p>
            <a:fld id="{AD5A198F-4D3B-4D9C-8802-95AF0E91B58A}" type="slidenum">
              <a:rPr lang="it-IT" smtClean="0"/>
              <a:t>‹N›</a:t>
            </a:fld>
            <a:endParaRPr lang="it-IT"/>
          </a:p>
        </p:txBody>
      </p:sp>
    </p:spTree>
    <p:extLst>
      <p:ext uri="{BB962C8B-B14F-4D97-AF65-F5344CB8AC3E}">
        <p14:creationId xmlns:p14="http://schemas.microsoft.com/office/powerpoint/2010/main" val="3626950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AD5A198F-4D3B-4D9C-8802-95AF0E91B58A}" type="slidenum">
              <a:rPr lang="it-IT" smtClean="0"/>
              <a:t>1</a:t>
            </a:fld>
            <a:endParaRPr lang="it-IT"/>
          </a:p>
        </p:txBody>
      </p:sp>
    </p:spTree>
    <p:extLst>
      <p:ext uri="{BB962C8B-B14F-4D97-AF65-F5344CB8AC3E}">
        <p14:creationId xmlns:p14="http://schemas.microsoft.com/office/powerpoint/2010/main" val="988009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fr-FR" dirty="0"/>
          </a:p>
        </p:txBody>
      </p:sp>
      <p:sp>
        <p:nvSpPr>
          <p:cNvPr id="4" name="Segnaposto data 3"/>
          <p:cNvSpPr>
            <a:spLocks noGrp="1"/>
          </p:cNvSpPr>
          <p:nvPr>
            <p:ph type="dt" idx="10"/>
          </p:nvPr>
        </p:nvSpPr>
        <p:spPr/>
        <p:txBody>
          <a:bodyPr/>
          <a:lstStyle/>
          <a:p>
            <a:endParaRPr lang="it-IT"/>
          </a:p>
        </p:txBody>
      </p:sp>
    </p:spTree>
    <p:extLst>
      <p:ext uri="{BB962C8B-B14F-4D97-AF65-F5344CB8AC3E}">
        <p14:creationId xmlns:p14="http://schemas.microsoft.com/office/powerpoint/2010/main" val="21209882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Diapositiva titolo">
    <p:bg>
      <p:bgPr>
        <a:solidFill>
          <a:schemeClr val="bg1"/>
        </a:solidFill>
        <a:effectLst/>
      </p:bgPr>
    </p:bg>
    <p:spTree>
      <p:nvGrpSpPr>
        <p:cNvPr id="1" name=""/>
        <p:cNvGrpSpPr/>
        <p:nvPr/>
      </p:nvGrpSpPr>
      <p:grpSpPr>
        <a:xfrm>
          <a:off x="0" y="0"/>
          <a:ext cx="0" cy="0"/>
          <a:chOff x="0" y="0"/>
          <a:chExt cx="0" cy="0"/>
        </a:xfrm>
      </p:grpSpPr>
      <p:pic>
        <p:nvPicPr>
          <p:cNvPr id="28" name="Immagine 27">
            <a:extLst>
              <a:ext uri="{FF2B5EF4-FFF2-40B4-BE49-F238E27FC236}">
                <a16:creationId xmlns:a16="http://schemas.microsoft.com/office/drawing/2014/main" id="{E4A4070A-7A00-47EC-B534-E723333AD4A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958" y="403057"/>
            <a:ext cx="9144000" cy="1240712"/>
          </a:xfrm>
          <a:prstGeom prst="rect">
            <a:avLst/>
          </a:prstGeom>
        </p:spPr>
      </p:pic>
      <p:pic>
        <p:nvPicPr>
          <p:cNvPr id="30" name="Immagine 29">
            <a:extLst>
              <a:ext uri="{FF2B5EF4-FFF2-40B4-BE49-F238E27FC236}">
                <a16:creationId xmlns:a16="http://schemas.microsoft.com/office/drawing/2014/main" id="{8BD8716D-033E-4ACB-997E-8C006C7711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0" y="5453029"/>
            <a:ext cx="9144000" cy="1080120"/>
          </a:xfrm>
          <a:prstGeom prst="rect">
            <a:avLst/>
          </a:prstGeom>
        </p:spPr>
      </p:pic>
    </p:spTree>
    <p:extLst>
      <p:ext uri="{BB962C8B-B14F-4D97-AF65-F5344CB8AC3E}">
        <p14:creationId xmlns:p14="http://schemas.microsoft.com/office/powerpoint/2010/main" val="1111981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Diapositiva titolo">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77136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7245279"/>
      </p:ext>
    </p:extLst>
  </p:cSld>
  <p:clrMap bg1="lt1" tx1="dk1" bg2="lt2" tx2="dk2" accent1="accent1" accent2="accent2" accent3="accent3" accent4="accent4" accent5="accent5" accent6="accent6" hlink="hlink" folHlink="folHlink"/>
  <p:sldLayoutIdLst>
    <p:sldLayoutId id="2147483697" r:id="rId1"/>
    <p:sldLayoutId id="2147483698" r:id="rId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mailto:email@regione.vda.it"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y.zanellato@regione.vda.it" TargetMode="External"/><Relationship Id="rId4" Type="http://schemas.openxmlformats.org/officeDocument/2006/relationships/hyperlink" Target="mailto:v.herin@regione.vda.i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mailto:industria_artigianato_energia@pec.regione.vda.i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AC78D1F3-412D-47EA-9D40-46EA060DEE1F}"/>
              </a:ext>
            </a:extLst>
          </p:cNvPr>
          <p:cNvPicPr>
            <a:picLocks noChangeAspect="1"/>
          </p:cNvPicPr>
          <p:nvPr/>
        </p:nvPicPr>
        <p:blipFill>
          <a:blip r:embed="rId3"/>
          <a:stretch>
            <a:fillRect/>
          </a:stretch>
        </p:blipFill>
        <p:spPr>
          <a:xfrm>
            <a:off x="2348647" y="29433"/>
            <a:ext cx="4446705" cy="1161881"/>
          </a:xfrm>
          <a:prstGeom prst="rect">
            <a:avLst/>
          </a:prstGeom>
        </p:spPr>
      </p:pic>
      <p:pic>
        <p:nvPicPr>
          <p:cNvPr id="7" name="Immagine 6">
            <a:extLst>
              <a:ext uri="{FF2B5EF4-FFF2-40B4-BE49-F238E27FC236}">
                <a16:creationId xmlns:a16="http://schemas.microsoft.com/office/drawing/2014/main" id="{B764E9D7-F17B-4329-ABE5-D7015BD5E6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958" y="604112"/>
            <a:ext cx="9144000" cy="1240712"/>
          </a:xfrm>
          <a:prstGeom prst="rect">
            <a:avLst/>
          </a:prstGeom>
        </p:spPr>
      </p:pic>
      <p:pic>
        <p:nvPicPr>
          <p:cNvPr id="8" name="Immagine 7">
            <a:extLst>
              <a:ext uri="{FF2B5EF4-FFF2-40B4-BE49-F238E27FC236}">
                <a16:creationId xmlns:a16="http://schemas.microsoft.com/office/drawing/2014/main" id="{C439D01B-4720-4292-A5E7-4DD006B706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5453029"/>
            <a:ext cx="9144000" cy="1080120"/>
          </a:xfrm>
          <a:prstGeom prst="rect">
            <a:avLst/>
          </a:prstGeom>
        </p:spPr>
      </p:pic>
      <p:sp>
        <p:nvSpPr>
          <p:cNvPr id="9" name="CasellaDiTesto 8">
            <a:extLst>
              <a:ext uri="{FF2B5EF4-FFF2-40B4-BE49-F238E27FC236}">
                <a16:creationId xmlns:a16="http://schemas.microsoft.com/office/drawing/2014/main" id="{F3F66848-2A09-4187-AA38-C69B84DB870C}"/>
              </a:ext>
            </a:extLst>
          </p:cNvPr>
          <p:cNvSpPr txBox="1"/>
          <p:nvPr/>
        </p:nvSpPr>
        <p:spPr>
          <a:xfrm>
            <a:off x="467544" y="1794882"/>
            <a:ext cx="8264455" cy="784830"/>
          </a:xfrm>
          <a:prstGeom prst="rect">
            <a:avLst/>
          </a:prstGeom>
          <a:noFill/>
        </p:spPr>
        <p:txBody>
          <a:bodyPr wrap="square" rtlCol="0">
            <a:spAutoFit/>
          </a:bodyPr>
          <a:lstStyle/>
          <a:p>
            <a:pPr algn="ctr"/>
            <a:r>
              <a:rPr lang="it-IT" sz="1500" b="1" i="1" cap="all" baseline="0" dirty="0"/>
              <a:t>Assessorato Sviluppo economico, Formazione e lavoro, Trasporti e mobilità sostenibile</a:t>
            </a:r>
          </a:p>
          <a:p>
            <a:pPr algn="ctr"/>
            <a:r>
              <a:rPr lang="it-IT" sz="1500" b="1" i="1" cap="all" dirty="0"/>
              <a:t>DIPARTIMENTO SVILUPPO ECONOMICO, FORMAZIONE, LAVORO ED ENERGIA</a:t>
            </a:r>
            <a:endParaRPr lang="it-IT" sz="1500" b="1" i="1" cap="all" baseline="0" dirty="0"/>
          </a:p>
          <a:p>
            <a:pPr marL="0" marR="0" lvl="0" indent="0" algn="ctr" defTabSz="914400" rtl="0" eaLnBrk="1" fontAlgn="auto" latinLnBrk="0" hangingPunct="1">
              <a:lnSpc>
                <a:spcPct val="100000"/>
              </a:lnSpc>
              <a:spcBef>
                <a:spcPts val="0"/>
              </a:spcBef>
              <a:spcAft>
                <a:spcPts val="0"/>
              </a:spcAft>
              <a:buClrTx/>
              <a:buSzTx/>
              <a:buFontTx/>
              <a:buNone/>
              <a:tabLst/>
              <a:defRPr/>
            </a:pPr>
            <a:r>
              <a:rPr lang="it-IT" sz="1500" b="1" i="1" cap="all" baseline="0" dirty="0">
                <a:latin typeface="Titillium Web" panose="00000500000000000000" pitchFamily="2" charset="0"/>
              </a:rPr>
              <a:t>Struttura</a:t>
            </a:r>
            <a:r>
              <a:rPr lang="it-IT" sz="1500" b="1" i="1" cap="all" baseline="0" dirty="0"/>
              <a:t>  sviluppo industriale, ENERGIA, RICERCA E INNOVAZIONE</a:t>
            </a:r>
          </a:p>
        </p:txBody>
      </p:sp>
      <p:sp>
        <p:nvSpPr>
          <p:cNvPr id="13" name="CasellaDiTesto 12">
            <a:extLst>
              <a:ext uri="{FF2B5EF4-FFF2-40B4-BE49-F238E27FC236}">
                <a16:creationId xmlns:a16="http://schemas.microsoft.com/office/drawing/2014/main" id="{FA62EF0D-72AF-4869-986A-7F34E015BCF8}"/>
              </a:ext>
            </a:extLst>
          </p:cNvPr>
          <p:cNvSpPr txBox="1"/>
          <p:nvPr/>
        </p:nvSpPr>
        <p:spPr>
          <a:xfrm>
            <a:off x="467544" y="4437112"/>
            <a:ext cx="8136904" cy="830997"/>
          </a:xfrm>
          <a:prstGeom prst="rect">
            <a:avLst/>
          </a:prstGeom>
          <a:noFill/>
        </p:spPr>
        <p:txBody>
          <a:bodyPr wrap="square" rtlCol="0">
            <a:spAutoFit/>
          </a:bodyPr>
          <a:lstStyle/>
          <a:p>
            <a:pPr algn="ctr"/>
            <a:endParaRPr lang="it-IT" sz="1600" i="1" dirty="0"/>
          </a:p>
          <a:p>
            <a:pPr algn="ctr"/>
            <a:endParaRPr lang="it-IT" sz="1600" i="1" dirty="0"/>
          </a:p>
          <a:p>
            <a:pPr algn="ctr"/>
            <a:r>
              <a:rPr lang="it-IT" sz="1600" i="1" dirty="0"/>
              <a:t>11 </a:t>
            </a:r>
            <a:r>
              <a:rPr lang="it-IT" sz="1600" i="1" dirty="0">
                <a:latin typeface="Titillium Web" panose="00000500000000000000" pitchFamily="2" charset="0"/>
              </a:rPr>
              <a:t>giugno</a:t>
            </a:r>
            <a:r>
              <a:rPr lang="it-IT" sz="1600" i="1" dirty="0"/>
              <a:t> 2026</a:t>
            </a:r>
          </a:p>
        </p:txBody>
      </p:sp>
      <p:sp>
        <p:nvSpPr>
          <p:cNvPr id="11" name="CasellaDiTesto 10">
            <a:extLst>
              <a:ext uri="{FF2B5EF4-FFF2-40B4-BE49-F238E27FC236}">
                <a16:creationId xmlns:a16="http://schemas.microsoft.com/office/drawing/2014/main" id="{9A67EC1C-9E7E-4911-97BC-DCD31A993051}"/>
              </a:ext>
            </a:extLst>
          </p:cNvPr>
          <p:cNvSpPr txBox="1"/>
          <p:nvPr/>
        </p:nvSpPr>
        <p:spPr>
          <a:xfrm>
            <a:off x="1522435" y="2989401"/>
            <a:ext cx="6143046" cy="707886"/>
          </a:xfrm>
          <a:prstGeom prst="rect">
            <a:avLst/>
          </a:prstGeom>
          <a:solidFill>
            <a:schemeClr val="bg1"/>
          </a:solidFill>
        </p:spPr>
        <p:txBody>
          <a:bodyPr wrap="square">
            <a:spAutoFit/>
          </a:bodyPr>
          <a:lstStyle/>
          <a:p>
            <a:pPr algn="ctr"/>
            <a:r>
              <a:rPr lang="it-IT" sz="4000" b="1" dirty="0">
                <a:solidFill>
                  <a:schemeClr val="tx1"/>
                </a:solidFill>
                <a:latin typeface="Arial" pitchFamily="34" charset="0"/>
                <a:cs typeface="Arial" pitchFamily="34" charset="0"/>
              </a:rPr>
              <a:t>BANDO RICERCA 2026</a:t>
            </a:r>
          </a:p>
        </p:txBody>
      </p:sp>
    </p:spTree>
    <p:extLst>
      <p:ext uri="{BB962C8B-B14F-4D97-AF65-F5344CB8AC3E}">
        <p14:creationId xmlns:p14="http://schemas.microsoft.com/office/powerpoint/2010/main" val="3604578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179512" y="1340768"/>
            <a:ext cx="8712968" cy="6277488"/>
          </a:xfrm>
          <a:prstGeom prst="rect">
            <a:avLst/>
          </a:prstGeom>
          <a:noFill/>
        </p:spPr>
        <p:txBody>
          <a:bodyPr wrap="square" rtlCol="0">
            <a:spAutoFit/>
          </a:bodyPr>
          <a:lstStyle/>
          <a:p>
            <a:pPr marL="0" lvl="0" indent="0" algn="ctr">
              <a:lnSpc>
                <a:spcPct val="120000"/>
              </a:lnSpc>
              <a:buNone/>
            </a:pPr>
            <a:endParaRPr lang="it-IT" sz="1600" b="1" dirty="0">
              <a:solidFill>
                <a:srgbClr val="FF0000"/>
              </a:solidFill>
              <a:latin typeface="Arial" panose="020B0604020202020204" pitchFamily="34" charset="0"/>
              <a:cs typeface="Arial" panose="020B0604020202020204" pitchFamily="34" charset="0"/>
            </a:endParaRPr>
          </a:p>
          <a:p>
            <a:pPr marL="0" lvl="0" indent="0" algn="ctr">
              <a:lnSpc>
                <a:spcPct val="120000"/>
              </a:lnSpc>
              <a:buNone/>
            </a:pPr>
            <a:r>
              <a:rPr lang="it-IT" sz="2000" b="1" dirty="0">
                <a:latin typeface="Titillium Web" panose="00000500000000000000" pitchFamily="2" charset="0"/>
                <a:cs typeface="Arial" pitchFamily="34" charset="0"/>
              </a:rPr>
              <a:t>MODALITA’ DI VALUTAZIONE DELLE DOMANDE</a:t>
            </a:r>
          </a:p>
          <a:p>
            <a:pPr marL="0" lvl="0" indent="0" algn="ctr">
              <a:lnSpc>
                <a:spcPct val="120000"/>
              </a:lnSpc>
              <a:buNone/>
            </a:pPr>
            <a:endParaRPr lang="it-IT" sz="2000" b="1" dirty="0">
              <a:latin typeface="Titillium Web" panose="00000500000000000000" pitchFamily="2" charset="0"/>
              <a:cs typeface="Arial" pitchFamily="34" charset="0"/>
            </a:endParaRPr>
          </a:p>
          <a:p>
            <a:pPr algn="just"/>
            <a:r>
              <a:rPr lang="it-IT" sz="1600" b="0" i="0" dirty="0">
                <a:solidFill>
                  <a:srgbClr val="19191A"/>
                </a:solidFill>
                <a:effectLst/>
                <a:latin typeface="Titillium Web" panose="00000500000000000000" pitchFamily="2" charset="0"/>
              </a:rPr>
              <a:t>L’iter di valutazione delle domande sarà effettuato da Finaosta Spa e sarà suddiviso in due fasi:</a:t>
            </a:r>
          </a:p>
          <a:p>
            <a:pPr algn="just">
              <a:buFont typeface="+mj-lt"/>
              <a:buAutoNum type="arabicPeriod"/>
            </a:pPr>
            <a:r>
              <a:rPr lang="it-IT" sz="1600" b="1" i="0" dirty="0">
                <a:solidFill>
                  <a:srgbClr val="19191A"/>
                </a:solidFill>
                <a:effectLst/>
                <a:latin typeface="Titillium Web" panose="00000500000000000000" pitchFamily="2" charset="0"/>
              </a:rPr>
              <a:t>valutazione dell’ammissibilità formale </a:t>
            </a:r>
            <a:r>
              <a:rPr lang="it-IT" sz="1600" b="0" i="0" dirty="0">
                <a:solidFill>
                  <a:srgbClr val="19191A"/>
                </a:solidFill>
                <a:effectLst/>
                <a:latin typeface="Titillium Web" panose="00000500000000000000" pitchFamily="2" charset="0"/>
              </a:rPr>
              <a:t>della domanda;</a:t>
            </a:r>
          </a:p>
          <a:p>
            <a:pPr algn="just">
              <a:buFont typeface="+mj-lt"/>
              <a:buAutoNum type="arabicPeriod"/>
            </a:pPr>
            <a:r>
              <a:rPr lang="it-IT" sz="1600" b="1" i="0" dirty="0">
                <a:solidFill>
                  <a:srgbClr val="19191A"/>
                </a:solidFill>
                <a:effectLst/>
                <a:latin typeface="Titillium Web" panose="00000500000000000000" pitchFamily="2" charset="0"/>
              </a:rPr>
              <a:t>valutazione tecnico-finanziaria </a:t>
            </a:r>
            <a:r>
              <a:rPr lang="it-IT" sz="1600" b="0" i="0" dirty="0">
                <a:solidFill>
                  <a:srgbClr val="19191A"/>
                </a:solidFill>
                <a:effectLst/>
                <a:latin typeface="Titillium Web" panose="00000500000000000000" pitchFamily="2" charset="0"/>
              </a:rPr>
              <a:t>del progetto presentato e assegnazione del punteggio.</a:t>
            </a:r>
          </a:p>
          <a:p>
            <a:pPr algn="just"/>
            <a:endParaRPr lang="it-IT" sz="1600" b="0" i="0" dirty="0">
              <a:solidFill>
                <a:srgbClr val="19191A"/>
              </a:solidFill>
              <a:effectLst/>
              <a:latin typeface="Titillium Web" panose="00000500000000000000" pitchFamily="2" charset="0"/>
            </a:endParaRPr>
          </a:p>
          <a:p>
            <a:pPr algn="just"/>
            <a:r>
              <a:rPr lang="it-IT" sz="1600" b="0" i="0" dirty="0">
                <a:solidFill>
                  <a:srgbClr val="19191A"/>
                </a:solidFill>
                <a:effectLst/>
                <a:latin typeface="Titillium Web" panose="00000500000000000000" pitchFamily="2" charset="0"/>
              </a:rPr>
              <a:t>La fase di valutazione tecnico-finanziaria dei contenuti dei progetti sarà avviata solo per le domande che presentino tutte le caratteristiche di ammissibilità formale previste dal Bando. </a:t>
            </a:r>
          </a:p>
          <a:p>
            <a:pPr algn="just"/>
            <a:endParaRPr lang="it-IT" sz="1600" dirty="0">
              <a:solidFill>
                <a:srgbClr val="19191A"/>
              </a:solidFill>
              <a:latin typeface="Titillium Web" panose="00000500000000000000" pitchFamily="2" charset="0"/>
            </a:endParaRPr>
          </a:p>
          <a:p>
            <a:pPr algn="just"/>
            <a:r>
              <a:rPr lang="it-IT" sz="1600" b="0" i="0" dirty="0">
                <a:solidFill>
                  <a:srgbClr val="19191A"/>
                </a:solidFill>
                <a:effectLst/>
                <a:latin typeface="Titillium Web" panose="00000500000000000000" pitchFamily="2" charset="0"/>
              </a:rPr>
              <a:t>La valutazione tecnico-finanziaria sarà effettuata da una </a:t>
            </a:r>
            <a:r>
              <a:rPr lang="it-IT" sz="1600" b="1" i="0" dirty="0">
                <a:solidFill>
                  <a:srgbClr val="19191A"/>
                </a:solidFill>
                <a:effectLst/>
                <a:latin typeface="Titillium Web" panose="00000500000000000000" pitchFamily="2" charset="0"/>
              </a:rPr>
              <a:t>Commissione </a:t>
            </a:r>
            <a:r>
              <a:rPr lang="it-IT" sz="1600" b="0" i="0" dirty="0">
                <a:solidFill>
                  <a:srgbClr val="19191A"/>
                </a:solidFill>
                <a:effectLst/>
                <a:latin typeface="Titillium Web" panose="00000500000000000000" pitchFamily="2" charset="0"/>
              </a:rPr>
              <a:t>che stilerà una graduatoria in base al punteggio totale ottenuto da ciascun progetto secondo i criteri di valutazione. Gli esiti della valutazione potranno portare ad una rideterminazione dei costi e ad indicazioni di dettaglio da parte della Commissione di valutazione, a cui il beneficiario dovrà attenersi.</a:t>
            </a:r>
          </a:p>
          <a:p>
            <a:pPr algn="just">
              <a:lnSpc>
                <a:spcPct val="107000"/>
              </a:lnSpc>
              <a:spcAft>
                <a:spcPts val="800"/>
              </a:spcAft>
            </a:pPr>
            <a:endParaRPr lang="it-IT" sz="1600" dirty="0">
              <a:effectLst/>
              <a:latin typeface="Titillium Web" panose="00000500000000000000" pitchFamily="2" charset="0"/>
              <a:ea typeface="Calibri" panose="020F0502020204030204" pitchFamily="34" charset="0"/>
              <a:cs typeface="Times New Roman" panose="02020603050405020304" pitchFamily="18" charset="0"/>
            </a:endParaRPr>
          </a:p>
          <a:p>
            <a:pPr algn="just">
              <a:lnSpc>
                <a:spcPct val="107000"/>
              </a:lnSpc>
              <a:spcAft>
                <a:spcPts val="8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it-IT" sz="1600" dirty="0"/>
          </a:p>
        </p:txBody>
      </p:sp>
    </p:spTree>
    <p:extLst>
      <p:ext uri="{BB962C8B-B14F-4D97-AF65-F5344CB8AC3E}">
        <p14:creationId xmlns:p14="http://schemas.microsoft.com/office/powerpoint/2010/main" val="2591490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107504" y="1196752"/>
            <a:ext cx="8928992" cy="7090018"/>
          </a:xfrm>
          <a:prstGeom prst="rect">
            <a:avLst/>
          </a:prstGeom>
          <a:noFill/>
        </p:spPr>
        <p:txBody>
          <a:bodyPr wrap="square" rtlCol="0">
            <a:spAutoFit/>
          </a:bodyPr>
          <a:lstStyle/>
          <a:p>
            <a:pPr marL="0" indent="0" algn="ctr">
              <a:spcBef>
                <a:spcPts val="600"/>
              </a:spcBef>
              <a:spcAft>
                <a:spcPts val="600"/>
              </a:spcAft>
              <a:buNone/>
            </a:pPr>
            <a:r>
              <a:rPr lang="it-IT" sz="2000" b="1" dirty="0">
                <a:latin typeface="Titillium Web" panose="00000500000000000000" pitchFamily="2" charset="0"/>
                <a:cs typeface="Arial" pitchFamily="34" charset="0"/>
              </a:rPr>
              <a:t>CARATTERISTICHE DEI PROGETTI</a:t>
            </a:r>
          </a:p>
          <a:p>
            <a:pPr marL="0" indent="0" algn="just">
              <a:lnSpc>
                <a:spcPct val="110000"/>
              </a:lnSpc>
              <a:spcBef>
                <a:spcPts val="0"/>
              </a:spcBef>
              <a:spcAft>
                <a:spcPts val="600"/>
              </a:spcAft>
              <a:buNone/>
            </a:pPr>
            <a:r>
              <a:rPr lang="it-IT" sz="1500" dirty="0">
                <a:latin typeface="Titillium Web" panose="00000500000000000000" pitchFamily="2" charset="0"/>
                <a:cs typeface="Arial" panose="020B0604020202020204" pitchFamily="34" charset="0"/>
              </a:rPr>
              <a:t>Il Bando finanzia Progetti di ricerca industriale e sviluppo sperimentale realizzati </a:t>
            </a:r>
            <a:r>
              <a:rPr lang="it-IT" sz="1500" b="1" dirty="0">
                <a:latin typeface="Titillium Web" panose="00000500000000000000" pitchFamily="2" charset="0"/>
                <a:cs typeface="Arial" panose="020B0604020202020204" pitchFamily="34" charset="0"/>
              </a:rPr>
              <a:t>in forma singola</a:t>
            </a:r>
            <a:r>
              <a:rPr lang="it-IT" sz="1500" dirty="0">
                <a:latin typeface="Titillium Web" panose="00000500000000000000" pitchFamily="2" charset="0"/>
                <a:cs typeface="Arial" panose="020B0604020202020204" pitchFamily="34" charset="0"/>
              </a:rPr>
              <a:t> oppure da </a:t>
            </a:r>
            <a:r>
              <a:rPr lang="it-IT" sz="1500" b="1" dirty="0">
                <a:latin typeface="Titillium Web" panose="00000500000000000000" pitchFamily="2" charset="0"/>
                <a:cs typeface="Arial" panose="020B0604020202020204" pitchFamily="34" charset="0"/>
              </a:rPr>
              <a:t>imprese che collaborano tra loro e/o con centri di ricerca</a:t>
            </a:r>
            <a:r>
              <a:rPr lang="it-IT" sz="1500" dirty="0">
                <a:latin typeface="Titillium Web" panose="00000500000000000000" pitchFamily="2" charset="0"/>
                <a:cs typeface="Arial" panose="020B0604020202020204" pitchFamily="34" charset="0"/>
              </a:rPr>
              <a:t>.</a:t>
            </a:r>
          </a:p>
          <a:p>
            <a:pPr marL="0" indent="0" algn="just">
              <a:lnSpc>
                <a:spcPct val="110000"/>
              </a:lnSpc>
              <a:spcBef>
                <a:spcPts val="0"/>
              </a:spcBef>
              <a:spcAft>
                <a:spcPts val="600"/>
              </a:spcAft>
              <a:buNone/>
            </a:pPr>
            <a:r>
              <a:rPr lang="it-IT" sz="1500" dirty="0">
                <a:latin typeface="Titillium Web" panose="00000500000000000000" pitchFamily="2" charset="0"/>
                <a:cs typeface="Arial" panose="020B0604020202020204" pitchFamily="34" charset="0"/>
              </a:rPr>
              <a:t>I centri di ricerca non possono presentare </a:t>
            </a:r>
            <a:r>
              <a:rPr lang="it-IT" sz="1500" b="1" dirty="0">
                <a:latin typeface="Titillium Web" panose="00000500000000000000" pitchFamily="2" charset="0"/>
                <a:cs typeface="Arial" panose="020B0604020202020204" pitchFamily="34" charset="0"/>
              </a:rPr>
              <a:t>progetti in forma singola</a:t>
            </a:r>
            <a:r>
              <a:rPr lang="it-IT" sz="1500" dirty="0">
                <a:latin typeface="Titillium Web" panose="00000500000000000000" pitchFamily="2" charset="0"/>
                <a:cs typeface="Arial" panose="020B0604020202020204" pitchFamily="34" charset="0"/>
              </a:rPr>
              <a:t>, ma possono partecipare a progetti in collaborazione con le imprese; nei progetti le imprese devono rivestire il ruolo di capofila del partenariato, mentre i centri di ricerca possono rivestire soltanto il ruolo di partner.</a:t>
            </a:r>
          </a:p>
          <a:p>
            <a:pPr marL="0" indent="0" algn="just">
              <a:lnSpc>
                <a:spcPct val="110000"/>
              </a:lnSpc>
              <a:spcBef>
                <a:spcPts val="0"/>
              </a:spcBef>
              <a:spcAft>
                <a:spcPts val="600"/>
              </a:spcAft>
              <a:buNone/>
            </a:pPr>
            <a:r>
              <a:rPr lang="it-IT" sz="1500" dirty="0">
                <a:latin typeface="Titillium Web" panose="00000500000000000000" pitchFamily="2" charset="0"/>
                <a:cs typeface="Arial" panose="020B0604020202020204" pitchFamily="34" charset="0"/>
              </a:rPr>
              <a:t>Ciascuna </a:t>
            </a:r>
            <a:r>
              <a:rPr lang="it-IT" sz="1500" b="1" dirty="0">
                <a:latin typeface="Titillium Web" panose="00000500000000000000" pitchFamily="2" charset="0"/>
                <a:cs typeface="Arial" panose="020B0604020202020204" pitchFamily="34" charset="0"/>
              </a:rPr>
              <a:t>impresa </a:t>
            </a:r>
            <a:r>
              <a:rPr lang="it-IT" sz="1500" dirty="0">
                <a:latin typeface="Titillium Web" panose="00000500000000000000" pitchFamily="2" charset="0"/>
                <a:cs typeface="Arial" panose="020B0604020202020204" pitchFamily="34" charset="0"/>
              </a:rPr>
              <a:t>può presentare </a:t>
            </a:r>
            <a:r>
              <a:rPr lang="it-IT" sz="1500" b="1" dirty="0">
                <a:latin typeface="Titillium Web" panose="00000500000000000000" pitchFamily="2" charset="0"/>
                <a:cs typeface="Arial" panose="020B0604020202020204" pitchFamily="34" charset="0"/>
              </a:rPr>
              <a:t>una sola domanda </a:t>
            </a:r>
            <a:r>
              <a:rPr lang="it-IT" sz="1500" dirty="0">
                <a:latin typeface="Titillium Web" panose="00000500000000000000" pitchFamily="2" charset="0"/>
                <a:cs typeface="Arial" panose="020B0604020202020204" pitchFamily="34" charset="0"/>
              </a:rPr>
              <a:t>di contributo.</a:t>
            </a:r>
          </a:p>
          <a:p>
            <a:pPr marL="0" indent="0" algn="just">
              <a:lnSpc>
                <a:spcPct val="110000"/>
              </a:lnSpc>
              <a:spcBef>
                <a:spcPts val="0"/>
              </a:spcBef>
              <a:spcAft>
                <a:spcPts val="600"/>
              </a:spcAft>
              <a:buNone/>
            </a:pPr>
            <a:r>
              <a:rPr lang="it-IT" sz="1500" dirty="0">
                <a:latin typeface="Titillium Web" panose="00000500000000000000" pitchFamily="2" charset="0"/>
                <a:cs typeface="Arial" panose="020B0604020202020204" pitchFamily="34" charset="0"/>
              </a:rPr>
              <a:t>Ciascun </a:t>
            </a:r>
            <a:r>
              <a:rPr lang="it-IT" sz="1500" b="1" dirty="0">
                <a:latin typeface="Titillium Web" panose="00000500000000000000" pitchFamily="2" charset="0"/>
                <a:cs typeface="Arial" panose="020B0604020202020204" pitchFamily="34" charset="0"/>
              </a:rPr>
              <a:t>centro di ricerca </a:t>
            </a:r>
            <a:r>
              <a:rPr lang="it-IT" sz="1500" dirty="0">
                <a:latin typeface="Titillium Web" panose="00000500000000000000" pitchFamily="2" charset="0"/>
                <a:cs typeface="Arial" panose="020B0604020202020204" pitchFamily="34" charset="0"/>
              </a:rPr>
              <a:t>può partecipare al massimo a </a:t>
            </a:r>
            <a:r>
              <a:rPr lang="it-IT" sz="1500" b="1" dirty="0">
                <a:latin typeface="Titillium Web" panose="00000500000000000000" pitchFamily="2" charset="0"/>
                <a:cs typeface="Arial" panose="020B0604020202020204" pitchFamily="34" charset="0"/>
              </a:rPr>
              <a:t>2 progetti </a:t>
            </a:r>
            <a:r>
              <a:rPr lang="it-IT" sz="1500" dirty="0">
                <a:latin typeface="Titillium Web" panose="00000500000000000000" pitchFamily="2" charset="0"/>
                <a:cs typeface="Arial" panose="020B0604020202020204" pitchFamily="34" charset="0"/>
              </a:rPr>
              <a:t>in qualità di partner.</a:t>
            </a:r>
          </a:p>
          <a:p>
            <a:pPr marL="0" indent="0" algn="just">
              <a:lnSpc>
                <a:spcPct val="110000"/>
              </a:lnSpc>
              <a:spcBef>
                <a:spcPts val="0"/>
              </a:spcBef>
              <a:spcAft>
                <a:spcPts val="600"/>
              </a:spcAft>
              <a:buNone/>
            </a:pPr>
            <a:r>
              <a:rPr lang="it-IT" sz="1500" dirty="0">
                <a:latin typeface="Titillium Web" panose="00000500000000000000" pitchFamily="2" charset="0"/>
                <a:cs typeface="Arial" panose="020B0604020202020204" pitchFamily="34" charset="0"/>
              </a:rPr>
              <a:t>I progetti devono avere </a:t>
            </a:r>
            <a:r>
              <a:rPr lang="it-IT" sz="1500" b="1" dirty="0">
                <a:latin typeface="Titillium Web" panose="00000500000000000000" pitchFamily="2" charset="0"/>
                <a:cs typeface="Arial" panose="020B0604020202020204" pitchFamily="34" charset="0"/>
              </a:rPr>
              <a:t>durata di 12, 18 o 24 mesi</a:t>
            </a:r>
            <a:r>
              <a:rPr lang="it-IT" sz="1500" dirty="0">
                <a:latin typeface="Titillium Web" panose="00000500000000000000" pitchFamily="2" charset="0"/>
                <a:cs typeface="Arial" panose="020B0604020202020204" pitchFamily="34" charset="0"/>
              </a:rPr>
              <a:t>.</a:t>
            </a:r>
          </a:p>
          <a:p>
            <a:pPr marL="0" indent="0" algn="just">
              <a:lnSpc>
                <a:spcPct val="110000"/>
              </a:lnSpc>
              <a:spcBef>
                <a:spcPts val="0"/>
              </a:spcBef>
              <a:spcAft>
                <a:spcPts val="600"/>
              </a:spcAft>
              <a:buNone/>
            </a:pPr>
            <a:r>
              <a:rPr lang="it-IT" sz="1500" dirty="0">
                <a:latin typeface="Titillium Web" panose="00000500000000000000" pitchFamily="2" charset="0"/>
                <a:cs typeface="Arial" panose="020B0604020202020204" pitchFamily="34" charset="0"/>
              </a:rPr>
              <a:t>I progetti devono presentare un </a:t>
            </a:r>
            <a:r>
              <a:rPr lang="it-IT" sz="1500" b="1" dirty="0">
                <a:latin typeface="Titillium Web" panose="00000500000000000000" pitchFamily="2" charset="0"/>
                <a:cs typeface="Arial" panose="020B0604020202020204" pitchFamily="34" charset="0"/>
              </a:rPr>
              <a:t>TRL finale almeno pari a 6 </a:t>
            </a:r>
            <a:r>
              <a:rPr lang="it-IT" sz="1500" dirty="0">
                <a:latin typeface="Titillium Web" panose="00000500000000000000" pitchFamily="2" charset="0"/>
                <a:cs typeface="Arial" panose="020B0604020202020204" pitchFamily="34" charset="0"/>
              </a:rPr>
              <a:t>e devono, quindi, prevedere una o più fasi di sviluppo sperimentale, giungendo alla realizzazione di un prototipo.</a:t>
            </a:r>
          </a:p>
          <a:p>
            <a:pPr marL="0" indent="0" algn="just">
              <a:lnSpc>
                <a:spcPct val="110000"/>
              </a:lnSpc>
              <a:spcBef>
                <a:spcPts val="0"/>
              </a:spcBef>
              <a:spcAft>
                <a:spcPts val="600"/>
              </a:spcAft>
              <a:buNone/>
            </a:pPr>
            <a:r>
              <a:rPr lang="it-IT" sz="1500" dirty="0">
                <a:latin typeface="Titillium Web" panose="00000500000000000000" pitchFamily="2" charset="0"/>
                <a:cs typeface="Arial" panose="020B0604020202020204" pitchFamily="34" charset="0"/>
              </a:rPr>
              <a:t>I progetti devono prevedere la presenza di un </a:t>
            </a:r>
            <a:r>
              <a:rPr lang="it-IT" sz="1500" b="1" dirty="0">
                <a:latin typeface="Titillium Web" panose="00000500000000000000" pitchFamily="2" charset="0"/>
                <a:cs typeface="Arial" panose="020B0604020202020204" pitchFamily="34" charset="0"/>
              </a:rPr>
              <a:t>Responsabile scientifico </a:t>
            </a:r>
            <a:r>
              <a:rPr lang="it-IT" sz="1500" dirty="0">
                <a:latin typeface="Titillium Web" panose="00000500000000000000" pitchFamily="2" charset="0"/>
                <a:cs typeface="Arial" panose="020B0604020202020204" pitchFamily="34" charset="0"/>
              </a:rPr>
              <a:t>e un </a:t>
            </a:r>
            <a:r>
              <a:rPr lang="it-IT" sz="1500" b="1" dirty="0">
                <a:latin typeface="Titillium Web" panose="00000500000000000000" pitchFamily="2" charset="0"/>
                <a:cs typeface="Arial" panose="020B0604020202020204" pitchFamily="34" charset="0"/>
              </a:rPr>
              <a:t>Responsabile tecnologico</a:t>
            </a:r>
            <a:r>
              <a:rPr lang="it-IT" sz="1500" dirty="0">
                <a:latin typeface="Titillium Web" panose="00000500000000000000" pitchFamily="2" charset="0"/>
                <a:cs typeface="Arial" panose="020B0604020202020204" pitchFamily="34" charset="0"/>
              </a:rPr>
              <a:t> adeguatamente qualificato.</a:t>
            </a:r>
          </a:p>
          <a:p>
            <a:pPr marL="0" indent="0" algn="just">
              <a:lnSpc>
                <a:spcPct val="110000"/>
              </a:lnSpc>
              <a:spcBef>
                <a:spcPts val="0"/>
              </a:spcBef>
              <a:spcAft>
                <a:spcPts val="600"/>
              </a:spcAft>
              <a:buNone/>
            </a:pPr>
            <a:r>
              <a:rPr lang="it-IT" sz="1500" b="0" i="0" dirty="0">
                <a:solidFill>
                  <a:srgbClr val="19191A"/>
                </a:solidFill>
                <a:effectLst/>
                <a:latin typeface="Titillium Web" panose="00000500000000000000" pitchFamily="2" charset="0"/>
                <a:cs typeface="Arial" panose="020B0604020202020204" pitchFamily="34" charset="0"/>
              </a:rPr>
              <a:t>I progetti devono prevedere </a:t>
            </a:r>
            <a:r>
              <a:rPr lang="it-IT" sz="1500" b="1" i="0" dirty="0">
                <a:solidFill>
                  <a:srgbClr val="19191A"/>
                </a:solidFill>
                <a:effectLst/>
                <a:latin typeface="Titillium Web" panose="00000500000000000000" pitchFamily="2" charset="0"/>
                <a:cs typeface="Arial" panose="020B0604020202020204" pitchFamily="34" charset="0"/>
              </a:rPr>
              <a:t>costi almeno pari a </a:t>
            </a:r>
            <a:r>
              <a:rPr lang="it-IT" sz="1500" b="1" i="0" dirty="0">
                <a:solidFill>
                  <a:srgbClr val="00B050"/>
                </a:solidFill>
                <a:effectLst/>
                <a:latin typeface="Titillium Web" panose="00000500000000000000" pitchFamily="2" charset="0"/>
                <a:cs typeface="Arial" panose="020B0604020202020204" pitchFamily="34" charset="0"/>
              </a:rPr>
              <a:t>250.000 euro</a:t>
            </a:r>
            <a:r>
              <a:rPr lang="it-IT" sz="1500" b="0" i="0" dirty="0">
                <a:solidFill>
                  <a:srgbClr val="19191A"/>
                </a:solidFill>
                <a:effectLst/>
                <a:latin typeface="Titillium Web" panose="00000500000000000000" pitchFamily="2" charset="0"/>
                <a:cs typeface="Arial" panose="020B0604020202020204" pitchFamily="34" charset="0"/>
              </a:rPr>
              <a:t>, se presentati in forma singola, e </a:t>
            </a:r>
            <a:r>
              <a:rPr lang="it-IT" sz="1500" b="1" i="0" dirty="0">
                <a:solidFill>
                  <a:srgbClr val="19191A"/>
                </a:solidFill>
                <a:effectLst/>
                <a:latin typeface="Titillium Web" panose="00000500000000000000" pitchFamily="2" charset="0"/>
                <a:cs typeface="Arial" panose="020B0604020202020204" pitchFamily="34" charset="0"/>
              </a:rPr>
              <a:t>500.000 euro</a:t>
            </a:r>
            <a:r>
              <a:rPr lang="it-IT" sz="1500" b="0" i="0" dirty="0">
                <a:solidFill>
                  <a:srgbClr val="19191A"/>
                </a:solidFill>
                <a:effectLst/>
                <a:latin typeface="Titillium Web" panose="00000500000000000000" pitchFamily="2" charset="0"/>
                <a:cs typeface="Arial" panose="020B0604020202020204" pitchFamily="34" charset="0"/>
              </a:rPr>
              <a:t>, se presentati in collaborazione.</a:t>
            </a:r>
            <a:endParaRPr lang="it-IT" sz="1500" dirty="0">
              <a:latin typeface="Titillium Web" panose="00000500000000000000" pitchFamily="2" charset="0"/>
              <a:cs typeface="Arial" panose="020B0604020202020204" pitchFamily="34" charset="0"/>
            </a:endParaRP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it-IT" sz="1600" dirty="0"/>
          </a:p>
        </p:txBody>
      </p:sp>
    </p:spTree>
    <p:extLst>
      <p:ext uri="{BB962C8B-B14F-4D97-AF65-F5344CB8AC3E}">
        <p14:creationId xmlns:p14="http://schemas.microsoft.com/office/powerpoint/2010/main" val="3913873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969EF17-C597-4121-B9CC-7F4E9AF7FBD9}"/>
              </a:ext>
            </a:extLst>
          </p:cNvPr>
          <p:cNvSpPr txBox="1">
            <a:spLocks/>
          </p:cNvSpPr>
          <p:nvPr/>
        </p:nvSpPr>
        <p:spPr>
          <a:xfrm>
            <a:off x="827584" y="1772816"/>
            <a:ext cx="7632848" cy="4464496"/>
          </a:xfrm>
          <a:prstGeom prst="rect">
            <a:avLst/>
          </a:prstGeom>
        </p:spPr>
        <p:txBody>
          <a:bodyP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80000"/>
              </a:lnSpc>
              <a:spcBef>
                <a:spcPts val="1200"/>
              </a:spcBef>
              <a:spcAft>
                <a:spcPts val="600"/>
              </a:spcAft>
              <a:buFont typeface="Arial" panose="020B0604020202020204" pitchFamily="34" charset="0"/>
              <a:buNone/>
            </a:pPr>
            <a:r>
              <a:rPr lang="it-IT" sz="1800" b="1" dirty="0">
                <a:latin typeface="Titillium Web" panose="00000500000000000000" pitchFamily="2" charset="0"/>
                <a:cs typeface="Arial" pitchFamily="34" charset="0"/>
              </a:rPr>
              <a:t>PERCENTUALI DI CONTRIBUTO</a:t>
            </a:r>
          </a:p>
          <a:p>
            <a:pPr marL="0" indent="0" algn="ctr">
              <a:lnSpc>
                <a:spcPct val="80000"/>
              </a:lnSpc>
              <a:spcBef>
                <a:spcPts val="1200"/>
              </a:spcBef>
              <a:spcAft>
                <a:spcPts val="600"/>
              </a:spcAft>
              <a:buFont typeface="Arial" panose="020B0604020202020204" pitchFamily="34" charset="0"/>
              <a:buNone/>
            </a:pPr>
            <a:r>
              <a:rPr lang="it-IT" sz="1400" b="1" dirty="0">
                <a:latin typeface="Titillium Web" panose="00000500000000000000" pitchFamily="2" charset="0"/>
                <a:cs typeface="Arial" pitchFamily="34" charset="0"/>
              </a:rPr>
              <a:t>Imprese</a:t>
            </a:r>
          </a:p>
          <a:p>
            <a:pPr marL="0" indent="0" algn="ctr">
              <a:lnSpc>
                <a:spcPct val="80000"/>
              </a:lnSpc>
              <a:spcBef>
                <a:spcPts val="1200"/>
              </a:spcBef>
              <a:spcAft>
                <a:spcPts val="600"/>
              </a:spcAft>
              <a:buFont typeface="Arial" panose="020B0604020202020204" pitchFamily="34" charset="0"/>
              <a:buNone/>
            </a:pPr>
            <a:r>
              <a:rPr lang="it-IT" sz="1400" b="1" dirty="0">
                <a:latin typeface="Titillium Web" panose="00000500000000000000" pitchFamily="2" charset="0"/>
                <a:cs typeface="Arial" pitchFamily="34" charset="0"/>
              </a:rPr>
              <a:t>Per progetti in forma singola</a:t>
            </a:r>
          </a:p>
          <a:p>
            <a:pPr marL="0" indent="0" algn="ctr">
              <a:lnSpc>
                <a:spcPct val="80000"/>
              </a:lnSpc>
              <a:spcBef>
                <a:spcPts val="1200"/>
              </a:spcBef>
              <a:spcAft>
                <a:spcPts val="600"/>
              </a:spcAft>
              <a:buFont typeface="Arial" panose="020B0604020202020204" pitchFamily="34" charset="0"/>
              <a:buNone/>
            </a:pPr>
            <a:endParaRPr lang="it-IT" sz="1400" b="1" dirty="0">
              <a:latin typeface="Titillium Web" panose="00000500000000000000" pitchFamily="2" charset="0"/>
              <a:cs typeface="Arial" pitchFamily="34" charset="0"/>
            </a:endParaRPr>
          </a:p>
          <a:p>
            <a:pPr marL="0" indent="0" algn="ctr">
              <a:lnSpc>
                <a:spcPct val="80000"/>
              </a:lnSpc>
              <a:spcBef>
                <a:spcPts val="1200"/>
              </a:spcBef>
              <a:spcAft>
                <a:spcPts val="600"/>
              </a:spcAft>
              <a:buFont typeface="Arial" panose="020B0604020202020204" pitchFamily="34" charset="0"/>
              <a:buNone/>
            </a:pPr>
            <a:endParaRPr lang="it-IT" sz="1400" b="1" dirty="0">
              <a:latin typeface="Titillium Web" panose="00000500000000000000" pitchFamily="2" charset="0"/>
              <a:cs typeface="Arial" pitchFamily="34" charset="0"/>
            </a:endParaRPr>
          </a:p>
          <a:p>
            <a:pPr marL="0" indent="0" algn="ctr">
              <a:lnSpc>
                <a:spcPct val="80000"/>
              </a:lnSpc>
              <a:spcBef>
                <a:spcPts val="1200"/>
              </a:spcBef>
              <a:spcAft>
                <a:spcPts val="600"/>
              </a:spcAft>
              <a:buFont typeface="Arial" panose="020B0604020202020204" pitchFamily="34" charset="0"/>
              <a:buNone/>
            </a:pPr>
            <a:r>
              <a:rPr lang="it-IT" sz="1400" b="1" dirty="0">
                <a:latin typeface="Titillium Web" panose="00000500000000000000" pitchFamily="2" charset="0"/>
                <a:cs typeface="Arial" pitchFamily="34" charset="0"/>
              </a:rPr>
              <a:t>Per progetti in collaborazione</a:t>
            </a:r>
          </a:p>
          <a:p>
            <a:pPr marL="0" indent="0" algn="ctr">
              <a:lnSpc>
                <a:spcPct val="80000"/>
              </a:lnSpc>
              <a:spcBef>
                <a:spcPts val="1200"/>
              </a:spcBef>
              <a:spcAft>
                <a:spcPts val="600"/>
              </a:spcAft>
              <a:buFont typeface="Arial" panose="020B0604020202020204" pitchFamily="34" charset="0"/>
              <a:buNone/>
            </a:pPr>
            <a:endParaRPr lang="it-IT" sz="1400" b="1" dirty="0">
              <a:latin typeface="Titillium Web" panose="00000500000000000000" pitchFamily="2" charset="0"/>
              <a:cs typeface="Arial" pitchFamily="34" charset="0"/>
            </a:endParaRPr>
          </a:p>
          <a:p>
            <a:pPr marL="0" indent="0" algn="ctr">
              <a:lnSpc>
                <a:spcPct val="80000"/>
              </a:lnSpc>
              <a:spcBef>
                <a:spcPts val="1200"/>
              </a:spcBef>
              <a:spcAft>
                <a:spcPts val="600"/>
              </a:spcAft>
              <a:buFont typeface="Arial" panose="020B0604020202020204" pitchFamily="34" charset="0"/>
              <a:buNone/>
            </a:pPr>
            <a:endParaRPr lang="it-IT" sz="1400" b="1" dirty="0">
              <a:latin typeface="Titillium Web" panose="00000500000000000000" pitchFamily="2" charset="0"/>
              <a:cs typeface="Arial" pitchFamily="34" charset="0"/>
            </a:endParaRPr>
          </a:p>
          <a:p>
            <a:pPr marL="0" indent="0" algn="ctr">
              <a:lnSpc>
                <a:spcPct val="80000"/>
              </a:lnSpc>
              <a:spcBef>
                <a:spcPts val="1200"/>
              </a:spcBef>
              <a:spcAft>
                <a:spcPts val="600"/>
              </a:spcAft>
              <a:buFont typeface="Arial" panose="020B0604020202020204" pitchFamily="34" charset="0"/>
              <a:buNone/>
            </a:pPr>
            <a:r>
              <a:rPr lang="it-IT" sz="1400" b="1" dirty="0">
                <a:latin typeface="Titillium Web" panose="00000500000000000000" pitchFamily="2" charset="0"/>
                <a:cs typeface="Arial" pitchFamily="34" charset="0"/>
              </a:rPr>
              <a:t>Centri di ricerca: 100%</a:t>
            </a:r>
          </a:p>
        </p:txBody>
      </p:sp>
      <p:graphicFrame>
        <p:nvGraphicFramePr>
          <p:cNvPr id="4" name="Tabella 3">
            <a:extLst>
              <a:ext uri="{FF2B5EF4-FFF2-40B4-BE49-F238E27FC236}">
                <a16:creationId xmlns:a16="http://schemas.microsoft.com/office/drawing/2014/main" id="{55FFDA31-151A-4D7F-BCE2-B0574E007A35}"/>
              </a:ext>
            </a:extLst>
          </p:cNvPr>
          <p:cNvGraphicFramePr>
            <a:graphicFrameLocks noGrp="1"/>
          </p:cNvGraphicFramePr>
          <p:nvPr>
            <p:extLst>
              <p:ext uri="{D42A27DB-BD31-4B8C-83A1-F6EECF244321}">
                <p14:modId xmlns:p14="http://schemas.microsoft.com/office/powerpoint/2010/main" val="842235785"/>
              </p:ext>
            </p:extLst>
          </p:nvPr>
        </p:nvGraphicFramePr>
        <p:xfrm>
          <a:off x="971600" y="2924944"/>
          <a:ext cx="6408712" cy="792088"/>
        </p:xfrm>
        <a:graphic>
          <a:graphicData uri="http://schemas.openxmlformats.org/drawingml/2006/table">
            <a:tbl>
              <a:tblPr firstRow="1" firstCol="1" lastRow="1" lastCol="1" bandRow="1" bandCol="1">
                <a:tableStyleId>{22838BEF-8BB2-4498-84A7-C5851F593DF1}</a:tableStyleId>
              </a:tblPr>
              <a:tblGrid>
                <a:gridCol w="2519536">
                  <a:extLst>
                    <a:ext uri="{9D8B030D-6E8A-4147-A177-3AD203B41FA5}">
                      <a16:colId xmlns:a16="http://schemas.microsoft.com/office/drawing/2014/main" val="405031870"/>
                    </a:ext>
                  </a:extLst>
                </a:gridCol>
                <a:gridCol w="1828350">
                  <a:extLst>
                    <a:ext uri="{9D8B030D-6E8A-4147-A177-3AD203B41FA5}">
                      <a16:colId xmlns:a16="http://schemas.microsoft.com/office/drawing/2014/main" val="3130276461"/>
                    </a:ext>
                  </a:extLst>
                </a:gridCol>
                <a:gridCol w="2060826">
                  <a:extLst>
                    <a:ext uri="{9D8B030D-6E8A-4147-A177-3AD203B41FA5}">
                      <a16:colId xmlns:a16="http://schemas.microsoft.com/office/drawing/2014/main" val="3061241644"/>
                    </a:ext>
                  </a:extLst>
                </a:gridCol>
              </a:tblGrid>
              <a:tr h="198022">
                <a:tc>
                  <a:txBody>
                    <a:bodyPr/>
                    <a:lstStyle/>
                    <a:p>
                      <a:pPr algn="just">
                        <a:spcBef>
                          <a:spcPts val="300"/>
                        </a:spcBef>
                        <a:spcAft>
                          <a:spcPts val="300"/>
                        </a:spcAft>
                      </a:pPr>
                      <a:r>
                        <a:rPr lang="it-IT" sz="1200" dirty="0">
                          <a:effectLst/>
                        </a:rPr>
                        <a:t>Tipologia di beneficiario</a:t>
                      </a:r>
                      <a:endParaRPr lang="it-IT" sz="10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just">
                        <a:spcBef>
                          <a:spcPts val="300"/>
                        </a:spcBef>
                        <a:spcAft>
                          <a:spcPts val="300"/>
                        </a:spcAft>
                      </a:pPr>
                      <a:r>
                        <a:rPr lang="it-IT" sz="1200" dirty="0">
                          <a:effectLst/>
                        </a:rPr>
                        <a:t>Ricerca industriale</a:t>
                      </a:r>
                      <a:endParaRPr lang="it-IT" sz="10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just">
                        <a:spcBef>
                          <a:spcPts val="300"/>
                        </a:spcBef>
                        <a:spcAft>
                          <a:spcPts val="300"/>
                        </a:spcAft>
                      </a:pPr>
                      <a:r>
                        <a:rPr lang="it-IT" sz="1200" dirty="0">
                          <a:effectLst/>
                        </a:rPr>
                        <a:t>Sviluppo sperimentale</a:t>
                      </a:r>
                      <a:endParaRPr lang="it-IT" sz="10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618743656"/>
                  </a:ext>
                </a:extLst>
              </a:tr>
              <a:tr h="198022">
                <a:tc>
                  <a:txBody>
                    <a:bodyPr/>
                    <a:lstStyle/>
                    <a:p>
                      <a:pPr algn="ctr">
                        <a:spcBef>
                          <a:spcPts val="300"/>
                        </a:spcBef>
                        <a:spcAft>
                          <a:spcPts val="300"/>
                        </a:spcAft>
                      </a:pPr>
                      <a:r>
                        <a:rPr lang="it-IT" sz="1200" dirty="0">
                          <a:effectLst/>
                        </a:rPr>
                        <a:t>Piccola impresa</a:t>
                      </a:r>
                      <a:endParaRPr lang="it-IT"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300"/>
                        </a:spcBef>
                        <a:spcAft>
                          <a:spcPts val="300"/>
                        </a:spcAft>
                      </a:pPr>
                      <a:r>
                        <a:rPr lang="it-IT" sz="1200" dirty="0">
                          <a:effectLst/>
                        </a:rPr>
                        <a:t>70%</a:t>
                      </a:r>
                      <a:endParaRPr lang="it-IT" sz="1000" dirty="0">
                        <a:effectLst/>
                        <a:latin typeface="Times New Roman" panose="02020603050405020304" pitchFamily="18" charset="0"/>
                        <a:ea typeface="+mn-ea"/>
                      </a:endParaRPr>
                    </a:p>
                  </a:txBody>
                  <a:tcPr marL="68580" marR="68580" marT="0" marB="0"/>
                </a:tc>
                <a:tc>
                  <a:txBody>
                    <a:bodyPr/>
                    <a:lstStyle/>
                    <a:p>
                      <a:pPr algn="ctr">
                        <a:spcBef>
                          <a:spcPts val="300"/>
                        </a:spcBef>
                        <a:spcAft>
                          <a:spcPts val="300"/>
                        </a:spcAft>
                      </a:pPr>
                      <a:r>
                        <a:rPr lang="it-IT" sz="1200" dirty="0">
                          <a:effectLst/>
                        </a:rPr>
                        <a:t>45%</a:t>
                      </a:r>
                      <a:endParaRPr lang="it-IT" sz="1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32545560"/>
                  </a:ext>
                </a:extLst>
              </a:tr>
              <a:tr h="198022">
                <a:tc>
                  <a:txBody>
                    <a:bodyPr/>
                    <a:lstStyle/>
                    <a:p>
                      <a:pPr algn="ctr">
                        <a:spcBef>
                          <a:spcPts val="300"/>
                        </a:spcBef>
                        <a:spcAft>
                          <a:spcPts val="300"/>
                        </a:spcAft>
                      </a:pPr>
                      <a:r>
                        <a:rPr lang="it-IT" sz="1200">
                          <a:effectLst/>
                        </a:rPr>
                        <a:t>Media impresa</a:t>
                      </a:r>
                      <a:endParaRPr lang="it-IT"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300"/>
                        </a:spcBef>
                        <a:spcAft>
                          <a:spcPts val="300"/>
                        </a:spcAft>
                      </a:pPr>
                      <a:r>
                        <a:rPr lang="it-IT" sz="1200" dirty="0">
                          <a:effectLst/>
                        </a:rPr>
                        <a:t>60%</a:t>
                      </a:r>
                      <a:endParaRPr lang="it-IT" sz="1000" dirty="0">
                        <a:effectLst/>
                        <a:latin typeface="Times New Roman" panose="02020603050405020304" pitchFamily="18" charset="0"/>
                        <a:ea typeface="+mn-ea"/>
                      </a:endParaRPr>
                    </a:p>
                  </a:txBody>
                  <a:tcPr marL="68580" marR="68580" marT="0" marB="0"/>
                </a:tc>
                <a:tc>
                  <a:txBody>
                    <a:bodyPr/>
                    <a:lstStyle/>
                    <a:p>
                      <a:pPr algn="ctr">
                        <a:spcBef>
                          <a:spcPts val="300"/>
                        </a:spcBef>
                        <a:spcAft>
                          <a:spcPts val="300"/>
                        </a:spcAft>
                      </a:pPr>
                      <a:r>
                        <a:rPr lang="it-IT" sz="1200" dirty="0">
                          <a:effectLst/>
                        </a:rPr>
                        <a:t>35%</a:t>
                      </a:r>
                      <a:endParaRPr lang="it-IT" sz="1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30345843"/>
                  </a:ext>
                </a:extLst>
              </a:tr>
              <a:tr h="198022">
                <a:tc>
                  <a:txBody>
                    <a:bodyPr/>
                    <a:lstStyle/>
                    <a:p>
                      <a:pPr algn="ctr">
                        <a:spcBef>
                          <a:spcPts val="300"/>
                        </a:spcBef>
                        <a:spcAft>
                          <a:spcPts val="300"/>
                        </a:spcAft>
                      </a:pPr>
                      <a:r>
                        <a:rPr lang="it-IT" sz="1200" dirty="0">
                          <a:effectLst/>
                        </a:rPr>
                        <a:t>Grande impresa</a:t>
                      </a:r>
                      <a:endParaRPr lang="it-IT"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300"/>
                        </a:spcBef>
                        <a:spcAft>
                          <a:spcPts val="300"/>
                        </a:spcAft>
                      </a:pPr>
                      <a:r>
                        <a:rPr lang="it-IT" sz="1200" dirty="0">
                          <a:effectLst/>
                        </a:rPr>
                        <a:t>50%</a:t>
                      </a:r>
                      <a:endParaRPr lang="it-IT" sz="1000" dirty="0">
                        <a:effectLst/>
                        <a:latin typeface="Times New Roman" panose="02020603050405020304" pitchFamily="18" charset="0"/>
                        <a:ea typeface="+mn-ea"/>
                      </a:endParaRPr>
                    </a:p>
                  </a:txBody>
                  <a:tcPr marL="68580" marR="68580" marT="0" marB="0"/>
                </a:tc>
                <a:tc>
                  <a:txBody>
                    <a:bodyPr/>
                    <a:lstStyle/>
                    <a:p>
                      <a:pPr algn="ctr">
                        <a:spcBef>
                          <a:spcPts val="300"/>
                        </a:spcBef>
                        <a:spcAft>
                          <a:spcPts val="300"/>
                        </a:spcAft>
                      </a:pPr>
                      <a:r>
                        <a:rPr lang="it-IT" sz="1200" dirty="0">
                          <a:effectLst/>
                        </a:rPr>
                        <a:t>25%</a:t>
                      </a:r>
                      <a:endParaRPr lang="it-IT" sz="1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199903451"/>
                  </a:ext>
                </a:extLst>
              </a:tr>
            </a:tbl>
          </a:graphicData>
        </a:graphic>
      </p:graphicFrame>
      <p:graphicFrame>
        <p:nvGraphicFramePr>
          <p:cNvPr id="5" name="Tabella 4">
            <a:extLst>
              <a:ext uri="{FF2B5EF4-FFF2-40B4-BE49-F238E27FC236}">
                <a16:creationId xmlns:a16="http://schemas.microsoft.com/office/drawing/2014/main" id="{C0365AAB-0CA7-4DBD-BB95-37F27196AA9A}"/>
              </a:ext>
            </a:extLst>
          </p:cNvPr>
          <p:cNvGraphicFramePr>
            <a:graphicFrameLocks noGrp="1"/>
          </p:cNvGraphicFramePr>
          <p:nvPr>
            <p:extLst>
              <p:ext uri="{D42A27DB-BD31-4B8C-83A1-F6EECF244321}">
                <p14:modId xmlns:p14="http://schemas.microsoft.com/office/powerpoint/2010/main" val="602953363"/>
              </p:ext>
            </p:extLst>
          </p:nvPr>
        </p:nvGraphicFramePr>
        <p:xfrm>
          <a:off x="1043608" y="4077073"/>
          <a:ext cx="6336705" cy="792087"/>
        </p:xfrm>
        <a:graphic>
          <a:graphicData uri="http://schemas.openxmlformats.org/drawingml/2006/table">
            <a:tbl>
              <a:tblPr firstRow="1" firstCol="1" lastRow="1" lastCol="1" bandRow="1" bandCol="1">
                <a:tableStyleId>{22838BEF-8BB2-4498-84A7-C5851F593DF1}</a:tableStyleId>
              </a:tblPr>
              <a:tblGrid>
                <a:gridCol w="2409089">
                  <a:extLst>
                    <a:ext uri="{9D8B030D-6E8A-4147-A177-3AD203B41FA5}">
                      <a16:colId xmlns:a16="http://schemas.microsoft.com/office/drawing/2014/main" val="2079261964"/>
                    </a:ext>
                  </a:extLst>
                </a:gridCol>
                <a:gridCol w="1847186">
                  <a:extLst>
                    <a:ext uri="{9D8B030D-6E8A-4147-A177-3AD203B41FA5}">
                      <a16:colId xmlns:a16="http://schemas.microsoft.com/office/drawing/2014/main" val="2959251931"/>
                    </a:ext>
                  </a:extLst>
                </a:gridCol>
                <a:gridCol w="2080430">
                  <a:extLst>
                    <a:ext uri="{9D8B030D-6E8A-4147-A177-3AD203B41FA5}">
                      <a16:colId xmlns:a16="http://schemas.microsoft.com/office/drawing/2014/main" val="2308798161"/>
                    </a:ext>
                  </a:extLst>
                </a:gridCol>
              </a:tblGrid>
              <a:tr h="216549">
                <a:tc>
                  <a:txBody>
                    <a:bodyPr/>
                    <a:lstStyle/>
                    <a:p>
                      <a:pPr algn="just">
                        <a:spcBef>
                          <a:spcPts val="300"/>
                        </a:spcBef>
                        <a:spcAft>
                          <a:spcPts val="300"/>
                        </a:spcAft>
                      </a:pPr>
                      <a:r>
                        <a:rPr lang="it-IT" sz="1200" dirty="0">
                          <a:effectLst/>
                        </a:rPr>
                        <a:t>Tipologia di beneficiario</a:t>
                      </a:r>
                      <a:endParaRPr lang="it-IT" sz="10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just">
                        <a:spcBef>
                          <a:spcPts val="300"/>
                        </a:spcBef>
                        <a:spcAft>
                          <a:spcPts val="300"/>
                        </a:spcAft>
                      </a:pPr>
                      <a:r>
                        <a:rPr lang="it-IT" sz="1200">
                          <a:effectLst/>
                        </a:rPr>
                        <a:t>Ricerca industriale</a:t>
                      </a:r>
                      <a:endParaRPr lang="it-IT" sz="10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just">
                        <a:spcBef>
                          <a:spcPts val="300"/>
                        </a:spcBef>
                        <a:spcAft>
                          <a:spcPts val="300"/>
                        </a:spcAft>
                      </a:pPr>
                      <a:r>
                        <a:rPr lang="it-IT" sz="1200">
                          <a:effectLst/>
                        </a:rPr>
                        <a:t>Sviluppo sperimentale</a:t>
                      </a:r>
                      <a:endParaRPr lang="it-IT" sz="10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690136660"/>
                  </a:ext>
                </a:extLst>
              </a:tr>
              <a:tr h="191846">
                <a:tc>
                  <a:txBody>
                    <a:bodyPr/>
                    <a:lstStyle/>
                    <a:p>
                      <a:pPr algn="ctr">
                        <a:spcBef>
                          <a:spcPts val="300"/>
                        </a:spcBef>
                        <a:spcAft>
                          <a:spcPts val="300"/>
                        </a:spcAft>
                      </a:pPr>
                      <a:r>
                        <a:rPr lang="it-IT" sz="1200" dirty="0">
                          <a:effectLst/>
                        </a:rPr>
                        <a:t>Piccola impresa</a:t>
                      </a:r>
                      <a:endParaRPr lang="it-IT"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300"/>
                        </a:spcBef>
                        <a:spcAft>
                          <a:spcPts val="300"/>
                        </a:spcAft>
                      </a:pPr>
                      <a:r>
                        <a:rPr lang="it-IT" sz="1200">
                          <a:effectLst/>
                        </a:rPr>
                        <a:t>80%</a:t>
                      </a:r>
                      <a:endParaRPr lang="it-IT"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300"/>
                        </a:spcBef>
                        <a:spcAft>
                          <a:spcPts val="300"/>
                        </a:spcAft>
                      </a:pPr>
                      <a:r>
                        <a:rPr lang="it-IT" sz="1200">
                          <a:effectLst/>
                        </a:rPr>
                        <a:t>60%</a:t>
                      </a:r>
                      <a:endParaRPr lang="it-IT" sz="1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36413653"/>
                  </a:ext>
                </a:extLst>
              </a:tr>
              <a:tr h="191846">
                <a:tc>
                  <a:txBody>
                    <a:bodyPr/>
                    <a:lstStyle/>
                    <a:p>
                      <a:pPr algn="ctr">
                        <a:spcBef>
                          <a:spcPts val="300"/>
                        </a:spcBef>
                        <a:spcAft>
                          <a:spcPts val="300"/>
                        </a:spcAft>
                      </a:pPr>
                      <a:r>
                        <a:rPr lang="it-IT" sz="1200" dirty="0">
                          <a:effectLst/>
                        </a:rPr>
                        <a:t>Media impresa</a:t>
                      </a:r>
                      <a:endParaRPr lang="it-IT"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300"/>
                        </a:spcBef>
                        <a:spcAft>
                          <a:spcPts val="300"/>
                        </a:spcAft>
                      </a:pPr>
                      <a:r>
                        <a:rPr lang="it-IT" sz="1200">
                          <a:effectLst/>
                        </a:rPr>
                        <a:t>75%</a:t>
                      </a:r>
                      <a:endParaRPr lang="it-IT"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300"/>
                        </a:spcBef>
                        <a:spcAft>
                          <a:spcPts val="300"/>
                        </a:spcAft>
                      </a:pPr>
                      <a:r>
                        <a:rPr lang="it-IT" sz="1200" dirty="0">
                          <a:effectLst/>
                        </a:rPr>
                        <a:t>50%</a:t>
                      </a:r>
                      <a:endParaRPr lang="it-IT" sz="1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5006358"/>
                  </a:ext>
                </a:extLst>
              </a:tr>
              <a:tr h="191846">
                <a:tc>
                  <a:txBody>
                    <a:bodyPr/>
                    <a:lstStyle/>
                    <a:p>
                      <a:pPr algn="ctr">
                        <a:spcBef>
                          <a:spcPts val="300"/>
                        </a:spcBef>
                        <a:spcAft>
                          <a:spcPts val="300"/>
                        </a:spcAft>
                      </a:pPr>
                      <a:r>
                        <a:rPr lang="it-IT" sz="1200" dirty="0">
                          <a:effectLst/>
                        </a:rPr>
                        <a:t>Grande impresa</a:t>
                      </a:r>
                      <a:endParaRPr lang="it-IT"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300"/>
                        </a:spcBef>
                        <a:spcAft>
                          <a:spcPts val="300"/>
                        </a:spcAft>
                      </a:pPr>
                      <a:r>
                        <a:rPr lang="it-IT" sz="1200">
                          <a:effectLst/>
                        </a:rPr>
                        <a:t>65%</a:t>
                      </a:r>
                      <a:endParaRPr lang="it-IT"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300"/>
                        </a:spcBef>
                        <a:spcAft>
                          <a:spcPts val="300"/>
                        </a:spcAft>
                      </a:pPr>
                      <a:r>
                        <a:rPr lang="it-IT" sz="1200" dirty="0">
                          <a:effectLst/>
                        </a:rPr>
                        <a:t>40%</a:t>
                      </a:r>
                      <a:endParaRPr lang="it-IT" sz="1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59246208"/>
                  </a:ext>
                </a:extLst>
              </a:tr>
            </a:tbl>
          </a:graphicData>
        </a:graphic>
      </p:graphicFrame>
    </p:spTree>
    <p:extLst>
      <p:ext uri="{BB962C8B-B14F-4D97-AF65-F5344CB8AC3E}">
        <p14:creationId xmlns:p14="http://schemas.microsoft.com/office/powerpoint/2010/main" val="2622136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323528" y="1772816"/>
            <a:ext cx="7992888" cy="3363998"/>
          </a:xfrm>
          <a:prstGeom prst="rect">
            <a:avLst/>
          </a:prstGeom>
          <a:noFill/>
        </p:spPr>
        <p:txBody>
          <a:bodyPr wrap="square" rtlCol="0">
            <a:spAutoFit/>
          </a:bodyPr>
          <a:lstStyle/>
          <a:p>
            <a:pPr marL="0" indent="0" algn="ctr">
              <a:lnSpc>
                <a:spcPct val="80000"/>
              </a:lnSpc>
              <a:spcBef>
                <a:spcPts val="1200"/>
              </a:spcBef>
              <a:spcAft>
                <a:spcPts val="1200"/>
              </a:spcAft>
              <a:buNone/>
            </a:pPr>
            <a:r>
              <a:rPr lang="it-IT" sz="2000" b="1" dirty="0">
                <a:latin typeface="Titillium Web" panose="00000500000000000000" pitchFamily="2" charset="0"/>
                <a:cs typeface="Arial" pitchFamily="34" charset="0"/>
              </a:rPr>
              <a:t>MASSIMALI DI CONTRIBUTO</a:t>
            </a:r>
          </a:p>
          <a:p>
            <a:pPr marL="0" indent="0" algn="ctr">
              <a:lnSpc>
                <a:spcPct val="80000"/>
              </a:lnSpc>
              <a:spcBef>
                <a:spcPts val="1200"/>
              </a:spcBef>
              <a:spcAft>
                <a:spcPts val="1200"/>
              </a:spcAft>
              <a:buNone/>
            </a:pPr>
            <a:endParaRPr lang="it-IT" sz="2000" b="1" dirty="0">
              <a:latin typeface="Arial" pitchFamily="34" charset="0"/>
              <a:cs typeface="Arial" pitchFamily="34" charset="0"/>
            </a:endParaRPr>
          </a:p>
          <a:p>
            <a:pPr algn="just"/>
            <a:r>
              <a:rPr lang="it-IT" sz="1600" b="0" i="0" dirty="0">
                <a:solidFill>
                  <a:srgbClr val="19191A"/>
                </a:solidFill>
                <a:effectLst/>
                <a:latin typeface="Titillium Web" panose="00000500000000000000" pitchFamily="2" charset="0"/>
              </a:rPr>
              <a:t>L’</a:t>
            </a:r>
            <a:r>
              <a:rPr lang="it-IT" sz="1600" b="1" i="0" dirty="0">
                <a:solidFill>
                  <a:srgbClr val="19191A"/>
                </a:solidFill>
                <a:effectLst/>
                <a:latin typeface="Titillium Web" panose="00000500000000000000" pitchFamily="2" charset="0"/>
              </a:rPr>
              <a:t>importo massimo</a:t>
            </a:r>
            <a:r>
              <a:rPr lang="it-IT" sz="1600" b="0" i="0" dirty="0">
                <a:solidFill>
                  <a:srgbClr val="19191A"/>
                </a:solidFill>
                <a:effectLst/>
                <a:latin typeface="Titillium Web" panose="00000500000000000000" pitchFamily="2" charset="0"/>
              </a:rPr>
              <a:t> dei contributi non potrà superare i seguenti massimali per ciascun soggetto (indipendentemente dal numero di progetti a cui partecipa):</a:t>
            </a:r>
          </a:p>
          <a:p>
            <a:pPr algn="just"/>
            <a:endParaRPr lang="it-IT" sz="1600" b="0" i="0" dirty="0">
              <a:solidFill>
                <a:srgbClr val="19191A"/>
              </a:solidFill>
              <a:effectLst/>
              <a:latin typeface="Titillium Web" panose="00000500000000000000" pitchFamily="2" charset="0"/>
            </a:endParaRPr>
          </a:p>
          <a:p>
            <a:pPr algn="just">
              <a:buFont typeface="Arial" panose="020B0604020202020204" pitchFamily="34" charset="0"/>
              <a:buChar char="•"/>
            </a:pPr>
            <a:r>
              <a:rPr lang="it-IT" sz="1600" b="0" i="0" dirty="0">
                <a:solidFill>
                  <a:srgbClr val="00B050"/>
                </a:solidFill>
                <a:effectLst/>
                <a:latin typeface="Titillium Web" panose="00000500000000000000" pitchFamily="2" charset="0"/>
              </a:rPr>
              <a:t>per le grandi imprese: euro 600.000;</a:t>
            </a:r>
          </a:p>
          <a:p>
            <a:pPr algn="just">
              <a:buFont typeface="Arial" panose="020B0604020202020204" pitchFamily="34" charset="0"/>
              <a:buChar char="•"/>
            </a:pPr>
            <a:r>
              <a:rPr lang="it-IT" sz="1600" b="0" i="0" dirty="0">
                <a:solidFill>
                  <a:srgbClr val="00B050"/>
                </a:solidFill>
                <a:effectLst/>
                <a:latin typeface="Titillium Web" panose="00000500000000000000" pitchFamily="2" charset="0"/>
              </a:rPr>
              <a:t>per le medie imprese: euro 400.000;</a:t>
            </a:r>
          </a:p>
          <a:p>
            <a:pPr algn="just">
              <a:buFont typeface="Arial" panose="020B0604020202020204" pitchFamily="34" charset="0"/>
              <a:buChar char="•"/>
            </a:pPr>
            <a:r>
              <a:rPr lang="it-IT" sz="1600" b="0" i="0" dirty="0">
                <a:solidFill>
                  <a:srgbClr val="00B050"/>
                </a:solidFill>
                <a:effectLst/>
                <a:latin typeface="Titillium Web" panose="00000500000000000000" pitchFamily="2" charset="0"/>
              </a:rPr>
              <a:t>per le piccole imprese: euro 250.000;</a:t>
            </a:r>
          </a:p>
          <a:p>
            <a:pPr algn="just">
              <a:buFont typeface="Arial" panose="020B0604020202020204" pitchFamily="34" charset="0"/>
              <a:buChar char="•"/>
            </a:pPr>
            <a:r>
              <a:rPr lang="it-IT" sz="1600" b="0" i="0" dirty="0">
                <a:solidFill>
                  <a:srgbClr val="00B050"/>
                </a:solidFill>
                <a:effectLst/>
                <a:latin typeface="Titillium Web" panose="00000500000000000000" pitchFamily="2" charset="0"/>
              </a:rPr>
              <a:t>per gli organismi di ricerca: euro 450.000.</a:t>
            </a:r>
          </a:p>
          <a:p>
            <a:pPr marL="0" indent="0" algn="just">
              <a:lnSpc>
                <a:spcPct val="110000"/>
              </a:lnSpc>
              <a:spcBef>
                <a:spcPts val="0"/>
              </a:spcBef>
              <a:spcAft>
                <a:spcPts val="600"/>
              </a:spcAft>
              <a:buNone/>
            </a:pPr>
            <a:endParaRPr lang="it-IT" sz="1600" dirty="0">
              <a:latin typeface="Arial" pitchFamily="34" charset="0"/>
              <a:cs typeface="Arial" pitchFamily="34" charset="0"/>
            </a:endParaRPr>
          </a:p>
          <a:p>
            <a:pPr algn="ctr"/>
            <a:endParaRPr lang="it-IT" sz="1600" dirty="0"/>
          </a:p>
        </p:txBody>
      </p:sp>
    </p:spTree>
    <p:extLst>
      <p:ext uri="{BB962C8B-B14F-4D97-AF65-F5344CB8AC3E}">
        <p14:creationId xmlns:p14="http://schemas.microsoft.com/office/powerpoint/2010/main" val="4073258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467544" y="1268760"/>
            <a:ext cx="8208912" cy="3176254"/>
          </a:xfrm>
          <a:prstGeom prst="rect">
            <a:avLst/>
          </a:prstGeom>
          <a:noFill/>
        </p:spPr>
        <p:txBody>
          <a:bodyPr wrap="square" rtlCol="0">
            <a:spAutoFit/>
          </a:bodyPr>
          <a:lstStyle/>
          <a:p>
            <a:pPr marL="0" indent="0" algn="ctr">
              <a:lnSpc>
                <a:spcPct val="80000"/>
              </a:lnSpc>
              <a:spcBef>
                <a:spcPts val="1200"/>
              </a:spcBef>
              <a:spcAft>
                <a:spcPts val="1200"/>
              </a:spcAft>
              <a:buNone/>
            </a:pPr>
            <a:r>
              <a:rPr lang="it-IT" sz="1600" b="1" dirty="0">
                <a:solidFill>
                  <a:srgbClr val="00B050"/>
                </a:solidFill>
                <a:latin typeface="Titillium Web" panose="00000500000000000000" pitchFamily="2" charset="0"/>
                <a:cs typeface="Arial" pitchFamily="34" charset="0"/>
              </a:rPr>
              <a:t>PREMIALITA’</a:t>
            </a:r>
          </a:p>
          <a:p>
            <a:pPr lvl="0" algn="just">
              <a:lnSpc>
                <a:spcPct val="110000"/>
              </a:lnSpc>
              <a:spcAft>
                <a:spcPts val="600"/>
              </a:spcAft>
              <a:buSzPts val="1100"/>
              <a:tabLst>
                <a:tab pos="2340610" algn="l"/>
                <a:tab pos="2700655" algn="l"/>
                <a:tab pos="4050665" algn="l"/>
                <a:tab pos="4231005" algn="l"/>
                <a:tab pos="449580" algn="l"/>
              </a:tabLst>
            </a:pPr>
            <a:r>
              <a:rPr lang="it-IT" sz="1600" dirty="0">
                <a:solidFill>
                  <a:srgbClr val="00B050"/>
                </a:solidFill>
                <a:latin typeface="Titillium Web" panose="00000500000000000000" pitchFamily="2" charset="0"/>
                <a:cs typeface="Arial" pitchFamily="34" charset="0"/>
              </a:rPr>
              <a:t>Sono, altresì, previste le seguenti </a:t>
            </a:r>
            <a:r>
              <a:rPr lang="it-IT" sz="1600" b="1" dirty="0">
                <a:solidFill>
                  <a:srgbClr val="00B050"/>
                </a:solidFill>
                <a:latin typeface="Titillium Web" panose="00000500000000000000" pitchFamily="2" charset="0"/>
                <a:cs typeface="Arial" pitchFamily="34" charset="0"/>
              </a:rPr>
              <a:t>premialità</a:t>
            </a:r>
            <a:r>
              <a:rPr lang="it-IT" sz="1600" dirty="0">
                <a:solidFill>
                  <a:srgbClr val="00B050"/>
                </a:solidFill>
                <a:latin typeface="Titillium Web" panose="00000500000000000000" pitchFamily="2" charset="0"/>
                <a:cs typeface="Arial" pitchFamily="34" charset="0"/>
              </a:rPr>
              <a:t> il cui possesso comporta una attribuzione di punteggio aggiuntivo che comunque non concorrono al raggiungimento della soglia minima di punteggio complessiva e che devono essere </a:t>
            </a:r>
            <a:r>
              <a:rPr lang="it-IT" sz="1600" b="1" dirty="0">
                <a:solidFill>
                  <a:srgbClr val="00B050"/>
                </a:solidFill>
                <a:latin typeface="Titillium Web" panose="00000500000000000000" pitchFamily="2" charset="0"/>
                <a:cs typeface="Arial" pitchFamily="34" charset="0"/>
              </a:rPr>
              <a:t>documentate al momento della presentazione della domanda:</a:t>
            </a:r>
          </a:p>
          <a:p>
            <a:pPr lvl="0" algn="just">
              <a:lnSpc>
                <a:spcPct val="110000"/>
              </a:lnSpc>
              <a:spcAft>
                <a:spcPts val="600"/>
              </a:spcAft>
              <a:buSzPts val="1100"/>
              <a:tabLst>
                <a:tab pos="2340610" algn="l"/>
                <a:tab pos="2700655" algn="l"/>
                <a:tab pos="4050665" algn="l"/>
                <a:tab pos="4231005" algn="l"/>
                <a:tab pos="449580" algn="l"/>
              </a:tabLst>
            </a:pPr>
            <a:endParaRPr lang="it-IT" sz="1600" dirty="0">
              <a:solidFill>
                <a:srgbClr val="00B050"/>
              </a:solidFill>
              <a:latin typeface="Titillium Web" panose="00000500000000000000" pitchFamily="2" charset="0"/>
              <a:cs typeface="Arial" pitchFamily="34" charset="0"/>
            </a:endParaRPr>
          </a:p>
          <a:p>
            <a:pPr lvl="0" algn="just">
              <a:lnSpc>
                <a:spcPct val="110000"/>
              </a:lnSpc>
              <a:spcAft>
                <a:spcPts val="600"/>
              </a:spcAft>
              <a:buSzPts val="1100"/>
              <a:tabLst>
                <a:tab pos="2340610" algn="l"/>
                <a:tab pos="2700655" algn="l"/>
                <a:tab pos="4050665" algn="l"/>
                <a:tab pos="4231005" algn="l"/>
                <a:tab pos="449580" algn="l"/>
              </a:tabLst>
            </a:pPr>
            <a:endParaRPr lang="it-IT" sz="1600" dirty="0">
              <a:solidFill>
                <a:srgbClr val="00B050"/>
              </a:solidFill>
              <a:latin typeface="Titillium Web" panose="00000500000000000000" pitchFamily="2" charset="0"/>
              <a:cs typeface="Arial" pitchFamily="34" charset="0"/>
            </a:endParaRPr>
          </a:p>
          <a:p>
            <a:pPr marL="226695" algn="just">
              <a:spcBef>
                <a:spcPts val="600"/>
              </a:spcBef>
              <a:spcAft>
                <a:spcPts val="0"/>
              </a:spcAft>
              <a:tabLst>
                <a:tab pos="2340610" algn="l"/>
                <a:tab pos="2700655" algn="l"/>
                <a:tab pos="4050665" algn="l"/>
                <a:tab pos="4231005" algn="l"/>
                <a:tab pos="449580" algn="l"/>
              </a:tabLst>
            </a:pPr>
            <a:r>
              <a:rPr lang="it-IT" sz="1800" dirty="0">
                <a:effectLst/>
                <a:latin typeface="Times New Roman" panose="02020603050405020304" pitchFamily="18" charset="0"/>
                <a:ea typeface="Times New Roman" panose="02020603050405020304" pitchFamily="18" charset="0"/>
              </a:rPr>
              <a:t> </a:t>
            </a:r>
          </a:p>
          <a:p>
            <a:pPr lvl="0" algn="just">
              <a:spcAft>
                <a:spcPts val="600"/>
              </a:spcAft>
              <a:buSzPts val="1100"/>
            </a:pPr>
            <a:endParaRPr lang="it-IT" sz="1300" dirty="0">
              <a:highlight>
                <a:srgbClr val="00FF00"/>
              </a:highlight>
              <a:latin typeface="Arial" panose="020B0604020202020204" pitchFamily="34" charset="0"/>
              <a:ea typeface="Times New Roman" panose="02020603050405020304" pitchFamily="18" charset="0"/>
              <a:cs typeface="Arial" panose="020B0604020202020204" pitchFamily="34" charset="0"/>
            </a:endParaRPr>
          </a:p>
          <a:p>
            <a:pPr algn="ctr"/>
            <a:endParaRPr lang="it-IT" sz="1600" dirty="0"/>
          </a:p>
        </p:txBody>
      </p:sp>
      <p:graphicFrame>
        <p:nvGraphicFramePr>
          <p:cNvPr id="5" name="Tabella 4">
            <a:extLst>
              <a:ext uri="{FF2B5EF4-FFF2-40B4-BE49-F238E27FC236}">
                <a16:creationId xmlns:a16="http://schemas.microsoft.com/office/drawing/2014/main" id="{9CACEC8B-C954-4A7A-A700-2D562886CF5C}"/>
              </a:ext>
            </a:extLst>
          </p:cNvPr>
          <p:cNvGraphicFramePr>
            <a:graphicFrameLocks noGrp="1"/>
          </p:cNvGraphicFramePr>
          <p:nvPr>
            <p:extLst>
              <p:ext uri="{D42A27DB-BD31-4B8C-83A1-F6EECF244321}">
                <p14:modId xmlns:p14="http://schemas.microsoft.com/office/powerpoint/2010/main" val="3184112543"/>
              </p:ext>
            </p:extLst>
          </p:nvPr>
        </p:nvGraphicFramePr>
        <p:xfrm>
          <a:off x="1907704" y="3212976"/>
          <a:ext cx="5742305" cy="1857758"/>
        </p:xfrm>
        <a:graphic>
          <a:graphicData uri="http://schemas.openxmlformats.org/drawingml/2006/table">
            <a:tbl>
              <a:tblPr firstRow="1" firstCol="1" bandRow="1"/>
              <a:tblGrid>
                <a:gridCol w="361830">
                  <a:extLst>
                    <a:ext uri="{9D8B030D-6E8A-4147-A177-3AD203B41FA5}">
                      <a16:colId xmlns:a16="http://schemas.microsoft.com/office/drawing/2014/main" val="447579463"/>
                    </a:ext>
                  </a:extLst>
                </a:gridCol>
                <a:gridCol w="2249694">
                  <a:extLst>
                    <a:ext uri="{9D8B030D-6E8A-4147-A177-3AD203B41FA5}">
                      <a16:colId xmlns:a16="http://schemas.microsoft.com/office/drawing/2014/main" val="2780084180"/>
                    </a:ext>
                  </a:extLst>
                </a:gridCol>
                <a:gridCol w="3130781">
                  <a:extLst>
                    <a:ext uri="{9D8B030D-6E8A-4147-A177-3AD203B41FA5}">
                      <a16:colId xmlns:a16="http://schemas.microsoft.com/office/drawing/2014/main" val="1841867567"/>
                    </a:ext>
                  </a:extLst>
                </a:gridCol>
              </a:tblGrid>
              <a:tr h="0">
                <a:tc>
                  <a:txBody>
                    <a:bodyPr/>
                    <a:lstStyle/>
                    <a:p>
                      <a:pPr algn="just">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 </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ELEMENTI DI PREMIALITA’</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PUNTEGGIO</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4448342"/>
                  </a:ext>
                </a:extLst>
              </a:tr>
              <a:tr h="0">
                <a:tc>
                  <a:txBody>
                    <a:bodyPr/>
                    <a:lstStyle/>
                    <a:p>
                      <a:pPr algn="ctr">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1</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Possesso del rating di legalità</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Bef>
                          <a:spcPts val="600"/>
                        </a:spcBef>
                        <a:tabLst>
                          <a:tab pos="2340610" algn="l"/>
                          <a:tab pos="2700655" algn="l"/>
                          <a:tab pos="4050665" algn="l"/>
                          <a:tab pos="4231005" algn="l"/>
                          <a:tab pos="449580" algn="l"/>
                        </a:tabLst>
                      </a:pPr>
                      <a:r>
                        <a:rPr lang="it-IT" sz="1200" dirty="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1 (in caso di progetto in collaborazione 1 punto per ciascun componente che lo possiede)</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9489969"/>
                  </a:ext>
                </a:extLst>
              </a:tr>
              <a:tr h="0">
                <a:tc>
                  <a:txBody>
                    <a:bodyPr/>
                    <a:lstStyle/>
                    <a:p>
                      <a:pPr algn="ctr">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2</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Possesso della certificazione della parità di genere</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1 (in caso di progetto in collaborazione 1 punto per ciascun componente che lo possiede)</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0800727"/>
                  </a:ext>
                </a:extLst>
              </a:tr>
              <a:tr h="0">
                <a:tc>
                  <a:txBody>
                    <a:bodyPr/>
                    <a:lstStyle/>
                    <a:p>
                      <a:pPr algn="ctr">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3</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Presenza di misure di welfare aziendale</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3</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6242144"/>
                  </a:ext>
                </a:extLst>
              </a:tr>
              <a:tr h="507365">
                <a:tc>
                  <a:txBody>
                    <a:bodyPr/>
                    <a:lstStyle/>
                    <a:p>
                      <a:pPr algn="ctr">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4</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Bef>
                          <a:spcPts val="600"/>
                        </a:spcBef>
                        <a:tabLst>
                          <a:tab pos="2340610" algn="l"/>
                          <a:tab pos="2700655" algn="l"/>
                          <a:tab pos="4050665" algn="l"/>
                          <a:tab pos="4231005" algn="l"/>
                          <a:tab pos="449580" algn="l"/>
                        </a:tabLst>
                      </a:pPr>
                      <a:r>
                        <a:rPr lang="it-IT" sz="120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Possesso certificazione di sostenibilità o rating ESG.</a:t>
                      </a:r>
                      <a:endParaRPr lang="it-IT"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Bef>
                          <a:spcPts val="600"/>
                        </a:spcBef>
                        <a:tabLst>
                          <a:tab pos="2340610" algn="l"/>
                          <a:tab pos="2700655" algn="l"/>
                          <a:tab pos="4050665" algn="l"/>
                          <a:tab pos="4231005" algn="l"/>
                          <a:tab pos="449580" algn="l"/>
                        </a:tabLst>
                      </a:pPr>
                      <a:r>
                        <a:rPr lang="it-IT" sz="1200" dirty="0">
                          <a:solidFill>
                            <a:srgbClr val="00B050"/>
                          </a:solidFill>
                          <a:effectLst/>
                          <a:latin typeface="Titillium Web" panose="00000500000000000000" pitchFamily="2" charset="0"/>
                          <a:ea typeface="Times New Roman" panose="02020603050405020304" pitchFamily="18" charset="0"/>
                          <a:cs typeface="Times New Roman" panose="02020603050405020304" pitchFamily="18" charset="0"/>
                        </a:rPr>
                        <a:t>1 (in caso di progetto in collaborazione 1 punto per ciascun componente che lo possiede)</a:t>
                      </a: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0600264"/>
                  </a:ext>
                </a:extLst>
              </a:tr>
            </a:tbl>
          </a:graphicData>
        </a:graphic>
      </p:graphicFrame>
    </p:spTree>
    <p:extLst>
      <p:ext uri="{BB962C8B-B14F-4D97-AF65-F5344CB8AC3E}">
        <p14:creationId xmlns:p14="http://schemas.microsoft.com/office/powerpoint/2010/main" val="4102571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179512" y="1412776"/>
            <a:ext cx="8784976" cy="4028795"/>
          </a:xfrm>
          <a:prstGeom prst="rect">
            <a:avLst/>
          </a:prstGeom>
          <a:noFill/>
        </p:spPr>
        <p:txBody>
          <a:bodyPr wrap="square" rtlCol="0">
            <a:spAutoFit/>
          </a:bodyPr>
          <a:lstStyle/>
          <a:p>
            <a:pPr algn="ctr"/>
            <a:r>
              <a:rPr lang="it-IT" sz="1800" b="1" dirty="0">
                <a:solidFill>
                  <a:schemeClr val="tx1"/>
                </a:solidFill>
                <a:latin typeface="Arial" pitchFamily="34" charset="0"/>
                <a:cs typeface="Arial" pitchFamily="34" charset="0"/>
              </a:rPr>
              <a:t>SPESE AMMESSE</a:t>
            </a:r>
          </a:p>
          <a:p>
            <a:pPr algn="ctr"/>
            <a:endParaRPr lang="it-IT" sz="1800" b="1" dirty="0">
              <a:solidFill>
                <a:schemeClr val="tx1"/>
              </a:solidFill>
              <a:latin typeface="Arial" pitchFamily="34" charset="0"/>
              <a:cs typeface="Arial" pitchFamily="34" charset="0"/>
            </a:endParaRPr>
          </a:p>
          <a:p>
            <a:pPr algn="just"/>
            <a:r>
              <a:rPr lang="it-IT" sz="1400" b="0" i="0" dirty="0">
                <a:solidFill>
                  <a:srgbClr val="19191A"/>
                </a:solidFill>
                <a:effectLst/>
                <a:latin typeface="Titillium Web" panose="00000500000000000000" pitchFamily="2" charset="0"/>
              </a:rPr>
              <a:t>Sono ammissibili le seguenti </a:t>
            </a:r>
            <a:r>
              <a:rPr lang="it-IT" sz="1400" b="1" i="0" dirty="0">
                <a:solidFill>
                  <a:srgbClr val="19191A"/>
                </a:solidFill>
                <a:effectLst/>
                <a:latin typeface="Titillium Web" panose="00000500000000000000" pitchFamily="2" charset="0"/>
              </a:rPr>
              <a:t>voci di spesa</a:t>
            </a:r>
            <a:r>
              <a:rPr lang="it-IT" sz="1400" b="0" i="0" dirty="0">
                <a:solidFill>
                  <a:srgbClr val="19191A"/>
                </a:solidFill>
                <a:effectLst/>
                <a:latin typeface="Titillium Web" panose="00000500000000000000" pitchFamily="2" charset="0"/>
              </a:rPr>
              <a:t>, sostenute dopo l'avvenuto avvio del Progetto: </a:t>
            </a:r>
          </a:p>
          <a:p>
            <a:pPr algn="just"/>
            <a:endParaRPr lang="it-IT" sz="1400" b="0" i="0" dirty="0">
              <a:solidFill>
                <a:srgbClr val="19191A"/>
              </a:solidFill>
              <a:effectLst/>
              <a:latin typeface="Titillium Web" panose="00000500000000000000" pitchFamily="2" charset="0"/>
            </a:endParaRPr>
          </a:p>
          <a:p>
            <a:pPr algn="just">
              <a:buFont typeface="Arial" panose="020B0604020202020204" pitchFamily="34" charset="0"/>
              <a:buChar char="•"/>
            </a:pPr>
            <a:r>
              <a:rPr lang="it-IT" sz="1400" b="0" i="0" dirty="0">
                <a:solidFill>
                  <a:srgbClr val="19191A"/>
                </a:solidFill>
                <a:effectLst/>
                <a:latin typeface="Titillium Web" panose="00000500000000000000" pitchFamily="2" charset="0"/>
              </a:rPr>
              <a:t>personale dipendente, utilizzando l'unità di costi standard pari a euro 33/ora;</a:t>
            </a:r>
          </a:p>
          <a:p>
            <a:pPr algn="just">
              <a:buFont typeface="Arial" panose="020B0604020202020204" pitchFamily="34" charset="0"/>
              <a:buChar char="•"/>
            </a:pPr>
            <a:r>
              <a:rPr lang="it-IT" sz="1400" b="0" i="0" dirty="0">
                <a:solidFill>
                  <a:srgbClr val="19191A"/>
                </a:solidFill>
                <a:effectLst/>
                <a:latin typeface="Titillium Web" panose="00000500000000000000" pitchFamily="2" charset="0"/>
              </a:rPr>
              <a:t>ammortamento attrezzature e strumentazioni; </a:t>
            </a:r>
          </a:p>
          <a:p>
            <a:pPr algn="just">
              <a:buFont typeface="Arial" panose="020B0604020202020204" pitchFamily="34" charset="0"/>
              <a:buChar char="•"/>
            </a:pPr>
            <a:r>
              <a:rPr lang="it-IT" sz="1400" b="0" i="0" dirty="0">
                <a:solidFill>
                  <a:srgbClr val="19191A"/>
                </a:solidFill>
                <a:effectLst/>
                <a:latin typeface="Titillium Web" panose="00000500000000000000" pitchFamily="2" charset="0"/>
              </a:rPr>
              <a:t>materiali per la ricerca e/o lo sviluppo; </a:t>
            </a:r>
          </a:p>
          <a:p>
            <a:pPr algn="just">
              <a:buFont typeface="Arial" panose="020B0604020202020204" pitchFamily="34" charset="0"/>
              <a:buChar char="•"/>
            </a:pPr>
            <a:r>
              <a:rPr lang="it-IT" sz="1400" b="0" i="0" dirty="0">
                <a:solidFill>
                  <a:srgbClr val="19191A"/>
                </a:solidFill>
                <a:effectLst/>
                <a:latin typeface="Titillium Web" panose="00000500000000000000" pitchFamily="2" charset="0"/>
              </a:rPr>
              <a:t>ricerca contrattuale, consulenze di ricerca e prestazioni di personale qualificato; </a:t>
            </a:r>
          </a:p>
          <a:p>
            <a:pPr algn="just">
              <a:buFont typeface="Arial" panose="020B0604020202020204" pitchFamily="34" charset="0"/>
              <a:buChar char="•"/>
            </a:pPr>
            <a:r>
              <a:rPr lang="it-IT" sz="1400" b="0" i="0" dirty="0">
                <a:solidFill>
                  <a:srgbClr val="19191A"/>
                </a:solidFill>
                <a:effectLst/>
                <a:latin typeface="Titillium Web" panose="00000500000000000000" pitchFamily="2" charset="0"/>
              </a:rPr>
              <a:t>prestazioni di personale con contratto a progetto;</a:t>
            </a:r>
          </a:p>
          <a:p>
            <a:pPr algn="just">
              <a:buFont typeface="Arial" panose="020B0604020202020204" pitchFamily="34" charset="0"/>
              <a:buChar char="•"/>
            </a:pPr>
            <a:r>
              <a:rPr lang="it-IT" sz="1400" b="0" i="0" dirty="0">
                <a:solidFill>
                  <a:srgbClr val="19191A"/>
                </a:solidFill>
                <a:effectLst/>
                <a:latin typeface="Titillium Web" panose="00000500000000000000" pitchFamily="2" charset="0"/>
              </a:rPr>
              <a:t>competenze tecniche, software e brevetti; </a:t>
            </a:r>
          </a:p>
          <a:p>
            <a:pPr algn="just">
              <a:buFont typeface="Arial" panose="020B0604020202020204" pitchFamily="34" charset="0"/>
              <a:buChar char="•"/>
            </a:pPr>
            <a:r>
              <a:rPr lang="it-IT" sz="1400" b="0" i="0" dirty="0">
                <a:solidFill>
                  <a:srgbClr val="19191A"/>
                </a:solidFill>
                <a:effectLst/>
                <a:latin typeface="Titillium Web" panose="00000500000000000000" pitchFamily="2" charset="0"/>
              </a:rPr>
              <a:t>costo della fideiussione; </a:t>
            </a:r>
          </a:p>
          <a:p>
            <a:pPr algn="just">
              <a:buFont typeface="Arial" panose="020B0604020202020204" pitchFamily="34" charset="0"/>
              <a:buChar char="•"/>
            </a:pPr>
            <a:r>
              <a:rPr lang="it-IT" sz="1400" b="0" i="0" dirty="0">
                <a:solidFill>
                  <a:srgbClr val="19191A"/>
                </a:solidFill>
                <a:effectLst/>
                <a:latin typeface="Titillium Web" panose="00000500000000000000" pitchFamily="2" charset="0"/>
              </a:rPr>
              <a:t>spese generali supplementari determinate forfettariamente nella misura pari al 15% dei costi diretti, che comprendono il costo del personale impiegato per la ricerca, dipendente o con contratto a progetto; </a:t>
            </a:r>
          </a:p>
          <a:p>
            <a:pPr algn="just">
              <a:buFont typeface="Arial" panose="020B0604020202020204" pitchFamily="34" charset="0"/>
              <a:buChar char="•"/>
            </a:pPr>
            <a:r>
              <a:rPr lang="it-IT" sz="1400" b="0" i="0" dirty="0">
                <a:solidFill>
                  <a:srgbClr val="19191A"/>
                </a:solidFill>
                <a:effectLst/>
                <a:latin typeface="Titillium Web" panose="00000500000000000000" pitchFamily="2" charset="0"/>
              </a:rPr>
              <a:t>recuperi di importi derivanti dall'alienazione a terzi di beni materiali pertinenti al progetto, beni immateriali acquisiti per il progetto e beni immateriali messi </a:t>
            </a:r>
            <a:r>
              <a:rPr lang="it-IT" sz="1400" b="0" i="0">
                <a:solidFill>
                  <a:srgbClr val="19191A"/>
                </a:solidFill>
                <a:effectLst/>
                <a:latin typeface="Titillium Web" panose="00000500000000000000" pitchFamily="2" charset="0"/>
              </a:rPr>
              <a:t>a punto </a:t>
            </a:r>
            <a:r>
              <a:rPr lang="it-IT" sz="1400" b="0" i="0" dirty="0">
                <a:solidFill>
                  <a:srgbClr val="19191A"/>
                </a:solidFill>
                <a:effectLst/>
                <a:latin typeface="Titillium Web" panose="00000500000000000000" pitchFamily="2" charset="0"/>
              </a:rPr>
              <a:t>con il progetto con rinuncia di proprietà.</a:t>
            </a:r>
          </a:p>
          <a:p>
            <a:pPr marL="0" lvl="1" algn="just">
              <a:lnSpc>
                <a:spcPct val="120000"/>
              </a:lnSpc>
              <a:spcBef>
                <a:spcPts val="0"/>
              </a:spcBef>
              <a:spcAft>
                <a:spcPts val="600"/>
              </a:spcAft>
            </a:pPr>
            <a:endParaRPr lang="it-IT" sz="1400" dirty="0">
              <a:solidFill>
                <a:prstClr val="black"/>
              </a:solidFill>
              <a:latin typeface="Arial" pitchFamily="34" charset="0"/>
              <a:cs typeface="Arial" pitchFamily="34" charset="0"/>
            </a:endParaRPr>
          </a:p>
          <a:p>
            <a:pPr algn="ctr"/>
            <a:endParaRPr lang="it-IT" sz="1600" dirty="0"/>
          </a:p>
        </p:txBody>
      </p:sp>
    </p:spTree>
    <p:extLst>
      <p:ext uri="{BB962C8B-B14F-4D97-AF65-F5344CB8AC3E}">
        <p14:creationId xmlns:p14="http://schemas.microsoft.com/office/powerpoint/2010/main" val="15659033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395536" y="1484784"/>
            <a:ext cx="7992888" cy="3434786"/>
          </a:xfrm>
          <a:prstGeom prst="rect">
            <a:avLst/>
          </a:prstGeom>
          <a:noFill/>
        </p:spPr>
        <p:txBody>
          <a:bodyPr wrap="square" rtlCol="0">
            <a:spAutoFit/>
          </a:bodyPr>
          <a:lstStyle/>
          <a:p>
            <a:pPr algn="ctr">
              <a:lnSpc>
                <a:spcPct val="120000"/>
              </a:lnSpc>
              <a:spcBef>
                <a:spcPts val="0"/>
              </a:spcBef>
              <a:spcAft>
                <a:spcPts val="600"/>
              </a:spcAft>
            </a:pPr>
            <a:r>
              <a:rPr lang="it-IT" sz="2000" b="1" dirty="0">
                <a:solidFill>
                  <a:schemeClr val="tx1"/>
                </a:solidFill>
                <a:latin typeface="Titillium Web" panose="00000500000000000000" pitchFamily="2" charset="0"/>
                <a:cs typeface="Arial" pitchFamily="34" charset="0"/>
              </a:rPr>
              <a:t>RISORSE DISPONIBILI</a:t>
            </a:r>
          </a:p>
          <a:p>
            <a:pPr>
              <a:lnSpc>
                <a:spcPct val="120000"/>
              </a:lnSpc>
              <a:spcBef>
                <a:spcPts val="0"/>
              </a:spcBef>
              <a:spcAft>
                <a:spcPts val="600"/>
              </a:spcAft>
            </a:pPr>
            <a:endParaRPr lang="it-IT" sz="2000" b="1" dirty="0">
              <a:solidFill>
                <a:schemeClr val="tx1"/>
              </a:solidFill>
              <a:latin typeface="Titillium Web" panose="00000500000000000000" pitchFamily="2" charset="0"/>
              <a:cs typeface="Arial" pitchFamily="34" charset="0"/>
            </a:endParaRPr>
          </a:p>
          <a:p>
            <a:pPr algn="just">
              <a:lnSpc>
                <a:spcPct val="110000"/>
              </a:lnSpc>
              <a:spcBef>
                <a:spcPts val="0"/>
              </a:spcBef>
              <a:spcAft>
                <a:spcPts val="600"/>
              </a:spcAft>
            </a:pPr>
            <a:r>
              <a:rPr lang="it-IT" sz="1600" dirty="0">
                <a:solidFill>
                  <a:schemeClr val="tx1"/>
                </a:solidFill>
                <a:latin typeface="Titillium Web" panose="00000500000000000000" pitchFamily="2" charset="0"/>
                <a:cs typeface="Arial" pitchFamily="34" charset="0"/>
              </a:rPr>
              <a:t>Il Bando dispone di un ammontare di risorse pari a </a:t>
            </a:r>
            <a:r>
              <a:rPr lang="it-IT" sz="1600" b="1" dirty="0">
                <a:solidFill>
                  <a:schemeClr val="tx1"/>
                </a:solidFill>
                <a:latin typeface="Titillium Web" panose="00000500000000000000" pitchFamily="2" charset="0"/>
                <a:cs typeface="Arial" pitchFamily="34" charset="0"/>
              </a:rPr>
              <a:t>euro 3.500.000</a:t>
            </a:r>
          </a:p>
          <a:p>
            <a:pPr algn="just">
              <a:lnSpc>
                <a:spcPct val="110000"/>
              </a:lnSpc>
              <a:spcBef>
                <a:spcPts val="0"/>
              </a:spcBef>
              <a:spcAft>
                <a:spcPts val="600"/>
              </a:spcAft>
            </a:pPr>
            <a:endParaRPr lang="it-IT" sz="1600" b="1" dirty="0">
              <a:latin typeface="Titillium Web" panose="00000500000000000000" pitchFamily="2" charset="0"/>
              <a:cs typeface="Arial" pitchFamily="34" charset="0"/>
            </a:endParaRPr>
          </a:p>
          <a:p>
            <a:pPr algn="just">
              <a:lnSpc>
                <a:spcPct val="110000"/>
              </a:lnSpc>
              <a:spcBef>
                <a:spcPts val="0"/>
              </a:spcBef>
              <a:spcAft>
                <a:spcPts val="600"/>
              </a:spcAft>
            </a:pPr>
            <a:endParaRPr lang="it-IT" sz="1600" dirty="0">
              <a:solidFill>
                <a:schemeClr val="tx1"/>
              </a:solidFill>
              <a:latin typeface="Titillium Web" panose="00000500000000000000" pitchFamily="2" charset="0"/>
              <a:cs typeface="Arial" pitchFamily="34" charset="0"/>
            </a:endParaRPr>
          </a:p>
          <a:p>
            <a:pPr algn="just">
              <a:lnSpc>
                <a:spcPct val="110000"/>
              </a:lnSpc>
              <a:spcBef>
                <a:spcPts val="0"/>
              </a:spcBef>
              <a:spcAft>
                <a:spcPts val="600"/>
              </a:spcAft>
            </a:pPr>
            <a:r>
              <a:rPr lang="it-IT" sz="1600" dirty="0">
                <a:solidFill>
                  <a:schemeClr val="tx1"/>
                </a:solidFill>
                <a:latin typeface="Titillium Web" panose="00000500000000000000" pitchFamily="2" charset="0"/>
                <a:cs typeface="Arial" pitchFamily="34" charset="0"/>
              </a:rPr>
              <a:t>Nel caso in cui l’esito della valutazione porti ad individuare una molteplicità di proposte idonee, il cui fabbisogno finanziario ecceda la disponibilità, la Regione si riserva la possibilità di destinare ulteriori risorse finanziarie per il loro finanziamento entro 6 mesi dal termine della valutazione.</a:t>
            </a:r>
          </a:p>
          <a:p>
            <a:pPr algn="ctr"/>
            <a:endParaRPr lang="it-IT" sz="1600" dirty="0"/>
          </a:p>
        </p:txBody>
      </p:sp>
    </p:spTree>
    <p:extLst>
      <p:ext uri="{BB962C8B-B14F-4D97-AF65-F5344CB8AC3E}">
        <p14:creationId xmlns:p14="http://schemas.microsoft.com/office/powerpoint/2010/main" val="325028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323528" y="1196752"/>
            <a:ext cx="7992888" cy="7168116"/>
          </a:xfrm>
          <a:prstGeom prst="rect">
            <a:avLst/>
          </a:prstGeom>
          <a:noFill/>
        </p:spPr>
        <p:txBody>
          <a:bodyPr wrap="square" rtlCol="0">
            <a:spAutoFit/>
          </a:bodyPr>
          <a:lstStyle/>
          <a:p>
            <a:pPr lvl="1" algn="ctr">
              <a:lnSpc>
                <a:spcPct val="120000"/>
              </a:lnSpc>
              <a:spcAft>
                <a:spcPts val="600"/>
              </a:spcAft>
            </a:pPr>
            <a:r>
              <a:rPr lang="it-IT" sz="1600" b="1" dirty="0">
                <a:latin typeface="Titillium Web" panose="00000500000000000000" pitchFamily="2" charset="0"/>
                <a:cs typeface="Arial" pitchFamily="34" charset="0"/>
              </a:rPr>
              <a:t>PUNTI DI ATTENZIONE </a:t>
            </a:r>
          </a:p>
          <a:p>
            <a:pPr lvl="1" algn="ctr">
              <a:lnSpc>
                <a:spcPct val="120000"/>
              </a:lnSpc>
              <a:spcAft>
                <a:spcPts val="600"/>
              </a:spcAft>
            </a:pPr>
            <a:r>
              <a:rPr lang="it-IT" sz="1600" b="1" dirty="0">
                <a:latin typeface="Titillium Web" panose="00000500000000000000" pitchFamily="2" charset="0"/>
                <a:cs typeface="Arial" pitchFamily="34" charset="0"/>
              </a:rPr>
              <a:t>SEDE OPERATIVA E AVVIO PROGETTO</a:t>
            </a:r>
          </a:p>
          <a:p>
            <a:pPr lvl="1" algn="just">
              <a:lnSpc>
                <a:spcPct val="120000"/>
              </a:lnSpc>
              <a:spcAft>
                <a:spcPts val="600"/>
              </a:spcAft>
            </a:pPr>
            <a:r>
              <a:rPr lang="it-IT" sz="1600" b="1" dirty="0">
                <a:solidFill>
                  <a:srgbClr val="19191A"/>
                </a:solidFill>
                <a:latin typeface="Titillium Web" panose="00000500000000000000" pitchFamily="2" charset="0"/>
              </a:rPr>
              <a:t>Avvio dei lavori</a:t>
            </a:r>
            <a:r>
              <a:rPr lang="it-IT" sz="1600" dirty="0">
                <a:solidFill>
                  <a:srgbClr val="19191A"/>
                </a:solidFill>
                <a:latin typeface="Titillium Web" panose="00000500000000000000" pitchFamily="2" charset="0"/>
              </a:rPr>
              <a:t>: la data di inizio dei lavori di costruzione relativi all'investimento oppure la data del primo impegno giuridicamente vincolante ad ordinare attrezzature o di qualsiasi altro impegno che renda irreversibile l'investimento, a seconda di quale condizione si verifichi prima.</a:t>
            </a:r>
          </a:p>
          <a:p>
            <a:pPr lvl="1" algn="just">
              <a:lnSpc>
                <a:spcPct val="120000"/>
              </a:lnSpc>
              <a:spcAft>
                <a:spcPts val="600"/>
              </a:spcAft>
            </a:pPr>
            <a:r>
              <a:rPr lang="it-IT" sz="1600" b="0" i="0" dirty="0">
                <a:solidFill>
                  <a:srgbClr val="19191A"/>
                </a:solidFill>
                <a:effectLst/>
                <a:latin typeface="Titillium Web" panose="00000500000000000000" pitchFamily="2" charset="0"/>
              </a:rPr>
              <a:t>Le imprese e gli organismi di ricerca devono avere </a:t>
            </a:r>
            <a:r>
              <a:rPr lang="it-IT" sz="1600" b="1" i="0" dirty="0">
                <a:solidFill>
                  <a:srgbClr val="19191A"/>
                </a:solidFill>
                <a:effectLst/>
                <a:latin typeface="Titillium Web" panose="00000500000000000000" pitchFamily="2" charset="0"/>
              </a:rPr>
              <a:t>unità produttiva/sede operativa in Valle d’Aosta</a:t>
            </a:r>
            <a:r>
              <a:rPr lang="it-IT" sz="1600" b="0" i="0" dirty="0">
                <a:solidFill>
                  <a:srgbClr val="19191A"/>
                </a:solidFill>
                <a:effectLst/>
                <a:latin typeface="Titillium Web" panose="00000500000000000000" pitchFamily="2" charset="0"/>
              </a:rPr>
              <a:t> oppure impegnarsi a disporne </a:t>
            </a:r>
            <a:r>
              <a:rPr lang="it-IT" sz="1600" b="1" i="0" dirty="0">
                <a:solidFill>
                  <a:srgbClr val="00B050"/>
                </a:solidFill>
                <a:effectLst/>
                <a:latin typeface="Titillium Web" panose="00000500000000000000" pitchFamily="2" charset="0"/>
              </a:rPr>
              <a:t>alla data di comunicazione dell’avvio del progetto.</a:t>
            </a:r>
            <a:endParaRPr lang="it-IT" sz="1600" b="1" dirty="0">
              <a:solidFill>
                <a:srgbClr val="00B050"/>
              </a:solidFill>
              <a:effectLst/>
              <a:latin typeface="Titillium Web" panose="00000500000000000000" pitchFamily="2" charset="0"/>
              <a:ea typeface="Calibri" panose="020F0502020204030204" pitchFamily="34" charset="0"/>
              <a:cs typeface="Times New Roman" panose="02020603050405020304" pitchFamily="18" charset="0"/>
            </a:endParaRPr>
          </a:p>
          <a:p>
            <a:pPr lvl="1" algn="just">
              <a:lnSpc>
                <a:spcPct val="120000"/>
              </a:lnSpc>
              <a:spcAft>
                <a:spcPts val="600"/>
              </a:spcAft>
            </a:pPr>
            <a:r>
              <a:rPr lang="it-IT" sz="1600" dirty="0">
                <a:solidFill>
                  <a:srgbClr val="19191A"/>
                </a:solidFill>
                <a:latin typeface="Titillium Web" panose="00000500000000000000" pitchFamily="2" charset="0"/>
              </a:rPr>
              <a:t>Ciascun beneficiario, </a:t>
            </a:r>
            <a:r>
              <a:rPr lang="it-IT" sz="1600" b="1" dirty="0">
                <a:solidFill>
                  <a:srgbClr val="00B050"/>
                </a:solidFill>
                <a:latin typeface="Titillium Web" panose="00000500000000000000" pitchFamily="2" charset="0"/>
              </a:rPr>
              <a:t>entro 60 giorni dalla data di concessione del contributo</a:t>
            </a:r>
            <a:r>
              <a:rPr lang="it-IT" sz="1600" dirty="0">
                <a:solidFill>
                  <a:srgbClr val="19191A"/>
                </a:solidFill>
                <a:latin typeface="Titillium Web" panose="00000500000000000000" pitchFamily="2" charset="0"/>
              </a:rPr>
              <a:t>, dovrà dare riscontro, alla Struttura competente e a Finaosta S.p.A., </a:t>
            </a:r>
            <a:r>
              <a:rPr lang="it-IT" sz="1600" b="1" dirty="0">
                <a:solidFill>
                  <a:srgbClr val="00B050"/>
                </a:solidFill>
                <a:latin typeface="Titillium Web" panose="00000500000000000000" pitchFamily="2" charset="0"/>
              </a:rPr>
              <a:t>dell’avvenuto avvio </a:t>
            </a:r>
            <a:r>
              <a:rPr lang="it-IT" sz="1600" dirty="0">
                <a:solidFill>
                  <a:srgbClr val="19191A"/>
                </a:solidFill>
                <a:latin typeface="Titillium Web" panose="00000500000000000000" pitchFamily="2" charset="0"/>
              </a:rPr>
              <a:t>del Progetto di ricerca industriale e sviluppo sperimentale, tramite PEC</a:t>
            </a:r>
          </a:p>
          <a:p>
            <a:pPr lvl="1" algn="just">
              <a:lnSpc>
                <a:spcPct val="120000"/>
              </a:lnSpc>
              <a:spcAft>
                <a:spcPts val="600"/>
              </a:spcAft>
            </a:pPr>
            <a:r>
              <a:rPr lang="it-IT" sz="1600" dirty="0">
                <a:solidFill>
                  <a:srgbClr val="19191A"/>
                </a:solidFill>
                <a:latin typeface="Titillium Web" panose="00000500000000000000" pitchFamily="2" charset="0"/>
              </a:rPr>
              <a:t>In esito alla comunicazione dell’avvio del Progetto, la Struttura competente effettuerà la </a:t>
            </a:r>
            <a:r>
              <a:rPr lang="it-IT" sz="1600" dirty="0">
                <a:solidFill>
                  <a:srgbClr val="00B050"/>
                </a:solidFill>
                <a:latin typeface="Titillium Web" panose="00000500000000000000" pitchFamily="2" charset="0"/>
              </a:rPr>
              <a:t>verifica circa la presenza della sede operativa </a:t>
            </a:r>
            <a:r>
              <a:rPr lang="it-IT" sz="1600" dirty="0">
                <a:solidFill>
                  <a:srgbClr val="19191A"/>
                </a:solidFill>
                <a:latin typeface="Titillium Web" panose="00000500000000000000" pitchFamily="2" charset="0"/>
              </a:rPr>
              <a:t>sul territorio regionale</a:t>
            </a:r>
          </a:p>
          <a:p>
            <a:pPr lvl="1" algn="just">
              <a:lnSpc>
                <a:spcPct val="120000"/>
              </a:lnSpc>
              <a:spcAft>
                <a:spcPts val="600"/>
              </a:spcAft>
            </a:pPr>
            <a:endParaRPr lang="it-IT" sz="2000" b="1" dirty="0">
              <a:latin typeface="Arial" panose="020B0604020202020204" pitchFamily="34" charset="0"/>
              <a:cs typeface="Arial" pitchFamily="34" charset="0"/>
            </a:endParaRPr>
          </a:p>
          <a:p>
            <a:pPr lvl="1" algn="just">
              <a:lnSpc>
                <a:spcPct val="120000"/>
              </a:lnSpc>
              <a:spcAft>
                <a:spcPts val="600"/>
              </a:spcAft>
            </a:pPr>
            <a:endParaRPr lang="it-IT" sz="2000" b="1" dirty="0">
              <a:latin typeface="Arial" panose="020B0604020202020204" pitchFamily="34" charset="0"/>
              <a:cs typeface="Arial" pitchFamily="34" charset="0"/>
            </a:endParaRPr>
          </a:p>
          <a:p>
            <a:pPr lvl="1" algn="just">
              <a:lnSpc>
                <a:spcPct val="120000"/>
              </a:lnSpc>
              <a:spcAft>
                <a:spcPts val="600"/>
              </a:spcAft>
            </a:pPr>
            <a:endParaRPr lang="it-IT" sz="2000" b="1" dirty="0">
              <a:latin typeface="Arial" panose="020B0604020202020204" pitchFamily="34" charset="0"/>
              <a:cs typeface="Arial" pitchFamily="34" charset="0"/>
            </a:endParaRPr>
          </a:p>
          <a:p>
            <a:pPr marL="800100" lvl="1" indent="-342900" algn="ctr">
              <a:lnSpc>
                <a:spcPct val="120000"/>
              </a:lnSpc>
              <a:spcAft>
                <a:spcPts val="600"/>
              </a:spcAft>
              <a:buFontTx/>
              <a:buChar char="-"/>
            </a:pPr>
            <a:endParaRPr lang="it-IT" sz="2000" b="1" dirty="0">
              <a:solidFill>
                <a:schemeClr val="tx1"/>
              </a:solidFill>
              <a:latin typeface="Arial" panose="020B0604020202020204" pitchFamily="34" charset="0"/>
              <a:cs typeface="Arial" pitchFamily="34" charset="0"/>
            </a:endParaRPr>
          </a:p>
          <a:p>
            <a:pPr>
              <a:lnSpc>
                <a:spcPct val="120000"/>
              </a:lnSpc>
              <a:spcBef>
                <a:spcPts val="0"/>
              </a:spcBef>
              <a:spcAft>
                <a:spcPts val="600"/>
              </a:spcAft>
            </a:pPr>
            <a:endParaRPr lang="it-IT" sz="2000" b="1" dirty="0">
              <a:solidFill>
                <a:schemeClr val="tx1"/>
              </a:solidFill>
              <a:latin typeface="Arial" panose="020B0604020202020204" pitchFamily="34" charset="0"/>
              <a:cs typeface="Arial" pitchFamily="34" charset="0"/>
            </a:endParaRPr>
          </a:p>
          <a:p>
            <a:pPr algn="ctr"/>
            <a:endParaRPr lang="it-IT" sz="1600" dirty="0"/>
          </a:p>
        </p:txBody>
      </p:sp>
    </p:spTree>
    <p:extLst>
      <p:ext uri="{BB962C8B-B14F-4D97-AF65-F5344CB8AC3E}">
        <p14:creationId xmlns:p14="http://schemas.microsoft.com/office/powerpoint/2010/main" val="496891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E3854262-1CA9-841E-2E15-44F5E7BDAB2D}"/>
              </a:ext>
            </a:extLst>
          </p:cNvPr>
          <p:cNvSpPr txBox="1"/>
          <p:nvPr/>
        </p:nvSpPr>
        <p:spPr>
          <a:xfrm>
            <a:off x="2123728" y="2060848"/>
            <a:ext cx="5040560" cy="2800767"/>
          </a:xfrm>
          <a:prstGeom prst="rect">
            <a:avLst/>
          </a:prstGeom>
          <a:noFill/>
        </p:spPr>
        <p:txBody>
          <a:bodyPr wrap="square" rtlCol="0">
            <a:spAutoFit/>
          </a:bodyPr>
          <a:lstStyle/>
          <a:p>
            <a:pPr algn="ctr"/>
            <a:r>
              <a:rPr lang="it-IT" sz="1600" b="1" dirty="0"/>
              <a:t>ASSESSORATO SVILUPPO ECONOMICO, FORMAZIONE E LAVORO, TRASPORTI E MOBILITA’ SOSTENIBILE</a:t>
            </a:r>
          </a:p>
          <a:p>
            <a:pPr algn="ctr"/>
            <a:endParaRPr lang="it-IT" sz="1600" b="1" dirty="0"/>
          </a:p>
          <a:p>
            <a:pPr algn="ctr"/>
            <a:r>
              <a:rPr lang="it-IT" sz="1600" b="1" dirty="0"/>
              <a:t>Dipartimento Sviluppo economico ed energia</a:t>
            </a:r>
          </a:p>
          <a:p>
            <a:pPr algn="ctr"/>
            <a:endParaRPr lang="it-IT" sz="1600" b="1" dirty="0"/>
          </a:p>
          <a:p>
            <a:pPr algn="ctr"/>
            <a:r>
              <a:rPr lang="it-IT" sz="1600" b="1" dirty="0"/>
              <a:t>Struttura ricerca, innovazione, trasferimento tecnologico e sviluppo sperimentale</a:t>
            </a:r>
          </a:p>
          <a:p>
            <a:pPr algn="ctr"/>
            <a:endParaRPr lang="it-IT" sz="1600" b="1" dirty="0"/>
          </a:p>
          <a:p>
            <a:pPr algn="ctr"/>
            <a:r>
              <a:rPr lang="it-IT" sz="1600" b="1" i="1" dirty="0"/>
              <a:t>Jasmine ABRAM</a:t>
            </a:r>
          </a:p>
          <a:p>
            <a:pPr algn="ctr"/>
            <a:r>
              <a:rPr lang="it-IT" sz="1600" b="1" dirty="0"/>
              <a:t>E-mail: </a:t>
            </a:r>
            <a:r>
              <a:rPr lang="it-IT" sz="1600" b="1" u="sng" dirty="0"/>
              <a:t>j.abram</a:t>
            </a:r>
            <a:r>
              <a:rPr lang="it-IT" sz="1600" b="1" u="sng" dirty="0">
                <a:hlinkClick r:id="rId3">
                  <a:extLst>
                    <a:ext uri="{A12FA001-AC4F-418D-AE19-62706E023703}">
                      <ahyp:hlinkClr xmlns:ahyp="http://schemas.microsoft.com/office/drawing/2018/hyperlinkcolor" val="tx"/>
                    </a:ext>
                  </a:extLst>
                </a:hlinkClick>
              </a:rPr>
              <a:t>@regione.vda.it</a:t>
            </a:r>
            <a:endParaRPr lang="it-IT" sz="1600" b="1" u="sng" dirty="0"/>
          </a:p>
          <a:p>
            <a:pPr algn="ctr"/>
            <a:r>
              <a:rPr lang="it-IT" sz="1600" b="1" dirty="0"/>
              <a:t>Tel: 0165 274726</a:t>
            </a:r>
          </a:p>
        </p:txBody>
      </p:sp>
      <p:sp>
        <p:nvSpPr>
          <p:cNvPr id="5" name="Rettangolo arrotondato 6">
            <a:extLst>
              <a:ext uri="{FF2B5EF4-FFF2-40B4-BE49-F238E27FC236}">
                <a16:creationId xmlns:a16="http://schemas.microsoft.com/office/drawing/2014/main" id="{CF9B0DFD-9AA0-4493-A556-519719BDBD4A}"/>
              </a:ext>
            </a:extLst>
          </p:cNvPr>
          <p:cNvSpPr/>
          <p:nvPr/>
        </p:nvSpPr>
        <p:spPr>
          <a:xfrm>
            <a:off x="859351" y="1430778"/>
            <a:ext cx="7425297" cy="3996444"/>
          </a:xfrm>
          <a:prstGeom prst="roundRect">
            <a:avLst>
              <a:gd name="adj" fmla="val 10000"/>
            </a:avLst>
          </a:prstGeom>
          <a:solidFill>
            <a:schemeClr val="accent1">
              <a:lumMod val="20000"/>
              <a:lumOff val="8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pPr algn="ctr"/>
            <a:r>
              <a:rPr lang="it-IT" sz="1800" b="1" dirty="0">
                <a:solidFill>
                  <a:schemeClr val="tx1"/>
                </a:solidFill>
              </a:rPr>
              <a:t>ASSESSORATO SVILUPPO ECONOMICO, FORMAZIONE E LAVORO, TRASPORTI E MOBILITA’ SOSTENIBILE</a:t>
            </a:r>
          </a:p>
          <a:p>
            <a:pPr algn="ctr"/>
            <a:endParaRPr lang="it-IT" sz="1800" b="1" dirty="0">
              <a:solidFill>
                <a:schemeClr val="tx1"/>
              </a:solidFill>
            </a:endParaRPr>
          </a:p>
          <a:p>
            <a:pPr algn="ctr"/>
            <a:r>
              <a:rPr lang="it-IT" sz="1800" b="1" dirty="0">
                <a:solidFill>
                  <a:schemeClr val="tx1"/>
                </a:solidFill>
              </a:rPr>
              <a:t>Dipartimento Sviluppo economico, formazione, lavoro ed energia</a:t>
            </a:r>
          </a:p>
          <a:p>
            <a:pPr algn="ctr"/>
            <a:endParaRPr lang="it-IT" sz="1800" b="1" dirty="0">
              <a:solidFill>
                <a:schemeClr val="tx1"/>
              </a:solidFill>
            </a:endParaRPr>
          </a:p>
          <a:p>
            <a:pPr algn="ctr"/>
            <a:r>
              <a:rPr lang="it-IT" sz="1800" b="1" dirty="0">
                <a:solidFill>
                  <a:schemeClr val="tx1"/>
                </a:solidFill>
              </a:rPr>
              <a:t>Struttura ricerca, innovazione, trasferimento tecnologico e sviluppo </a:t>
            </a:r>
            <a:r>
              <a:rPr lang="it-IT" b="1" dirty="0">
                <a:solidFill>
                  <a:schemeClr val="tx1"/>
                </a:solidFill>
              </a:rPr>
              <a:t>industriale</a:t>
            </a:r>
          </a:p>
          <a:p>
            <a:pPr algn="ctr"/>
            <a:endParaRPr lang="it-IT" b="1" dirty="0">
              <a:solidFill>
                <a:schemeClr val="tx1"/>
              </a:solidFill>
            </a:endParaRPr>
          </a:p>
          <a:p>
            <a:r>
              <a:rPr lang="it-IT" sz="1800" dirty="0">
                <a:solidFill>
                  <a:srgbClr val="19191A"/>
                </a:solidFill>
                <a:effectLst/>
                <a:latin typeface="Titillium Web" panose="00000500000000000000" pitchFamily="2" charset="0"/>
                <a:ea typeface="Times New Roman" panose="02020603050405020304" pitchFamily="18" charset="0"/>
              </a:rPr>
              <a:t>Viviana </a:t>
            </a:r>
            <a:r>
              <a:rPr lang="it-IT" sz="1800" dirty="0" err="1">
                <a:solidFill>
                  <a:srgbClr val="19191A"/>
                </a:solidFill>
                <a:effectLst/>
                <a:latin typeface="Titillium Web" panose="00000500000000000000" pitchFamily="2" charset="0"/>
                <a:ea typeface="Times New Roman" panose="02020603050405020304" pitchFamily="18" charset="0"/>
              </a:rPr>
              <a:t>Hérin</a:t>
            </a:r>
            <a:r>
              <a:rPr lang="it-IT" sz="1800" dirty="0">
                <a:solidFill>
                  <a:srgbClr val="19191A"/>
                </a:solidFill>
                <a:effectLst/>
                <a:latin typeface="Titillium Web" panose="00000500000000000000" pitchFamily="2" charset="0"/>
                <a:ea typeface="Times New Roman" panose="02020603050405020304" pitchFamily="18" charset="0"/>
              </a:rPr>
              <a:t> - tel. 0165 274517 – </a:t>
            </a:r>
            <a:r>
              <a:rPr lang="it-IT" sz="1800" b="1" u="sng" dirty="0">
                <a:solidFill>
                  <a:srgbClr val="BE0004"/>
                </a:solidFill>
                <a:effectLst/>
                <a:latin typeface="Titillium Web" panose="00000500000000000000" pitchFamily="2" charset="0"/>
                <a:ea typeface="Times New Roman" panose="02020603050405020304" pitchFamily="18" charset="0"/>
                <a:hlinkClick r:id="rId4"/>
              </a:rPr>
              <a:t>v.herin@regione.vda.it</a:t>
            </a:r>
            <a:endParaRPr lang="it-IT" sz="1800" b="1" u="sng" dirty="0">
              <a:solidFill>
                <a:srgbClr val="BE0004"/>
              </a:solidFill>
              <a:effectLst/>
              <a:latin typeface="Titillium Web" panose="00000500000000000000" pitchFamily="2" charset="0"/>
              <a:ea typeface="Times New Roman" panose="02020603050405020304" pitchFamily="18" charset="0"/>
            </a:endParaRPr>
          </a:p>
          <a:p>
            <a:endParaRPr lang="it-IT" sz="1800" dirty="0">
              <a:effectLst/>
              <a:latin typeface="Times New Roman" panose="02020603050405020304" pitchFamily="18" charset="0"/>
              <a:ea typeface="Times New Roman" panose="02020603050405020304" pitchFamily="18" charset="0"/>
            </a:endParaRPr>
          </a:p>
          <a:p>
            <a:pPr>
              <a:spcAft>
                <a:spcPts val="1200"/>
              </a:spcAft>
            </a:pPr>
            <a:r>
              <a:rPr lang="it-IT" sz="1800" dirty="0">
                <a:solidFill>
                  <a:srgbClr val="19191A"/>
                </a:solidFill>
                <a:effectLst/>
                <a:latin typeface="Titillium Web" panose="00000500000000000000" pitchFamily="2" charset="0"/>
                <a:ea typeface="Calibri" panose="020F0502020204030204" pitchFamily="34" charset="0"/>
              </a:rPr>
              <a:t>Laura Gullone – tel. 0165 274937 </a:t>
            </a:r>
            <a:r>
              <a:rPr lang="it-IT" b="1" u="sng" dirty="0">
                <a:solidFill>
                  <a:schemeClr val="accent5">
                    <a:lumMod val="75000"/>
                  </a:schemeClr>
                </a:solidFill>
                <a:latin typeface="Titillium Web" panose="00000500000000000000" pitchFamily="2" charset="0"/>
              </a:rPr>
              <a:t>- la.gullone@regione.vda.it </a:t>
            </a:r>
          </a:p>
          <a:p>
            <a:r>
              <a:rPr lang="it-IT" sz="1800" dirty="0">
                <a:solidFill>
                  <a:srgbClr val="19191A"/>
                </a:solidFill>
                <a:effectLst/>
                <a:latin typeface="Titillium Web" panose="00000500000000000000" pitchFamily="2" charset="0"/>
                <a:ea typeface="Times New Roman" panose="02020603050405020304" pitchFamily="18" charset="0"/>
              </a:rPr>
              <a:t>Yuri Zanellato - tel. 0165 274936 - </a:t>
            </a:r>
            <a:r>
              <a:rPr lang="it-IT" sz="1800" b="1" u="sng" dirty="0">
                <a:solidFill>
                  <a:srgbClr val="BE0004"/>
                </a:solidFill>
                <a:effectLst/>
                <a:latin typeface="Titillium Web" panose="00000500000000000000" pitchFamily="2" charset="0"/>
                <a:ea typeface="Times New Roman" panose="02020603050405020304" pitchFamily="18" charset="0"/>
                <a:hlinkClick r:id="rId5"/>
              </a:rPr>
              <a:t>y.zanellato@regione.vda.it</a:t>
            </a:r>
            <a:endParaRPr lang="it-IT" sz="1800" dirty="0">
              <a:effectLst/>
              <a:latin typeface="Times New Roman" panose="02020603050405020304" pitchFamily="18" charset="0"/>
              <a:ea typeface="Times New Roman" panose="02020603050405020304" pitchFamily="18" charset="0"/>
            </a:endParaRPr>
          </a:p>
          <a:p>
            <a:pPr algn="ctr"/>
            <a:endParaRPr lang="it-IT" b="1" dirty="0">
              <a:solidFill>
                <a:schemeClr val="tx1"/>
              </a:solidFill>
            </a:endParaRPr>
          </a:p>
        </p:txBody>
      </p:sp>
    </p:spTree>
    <p:extLst>
      <p:ext uri="{BB962C8B-B14F-4D97-AF65-F5344CB8AC3E}">
        <p14:creationId xmlns:p14="http://schemas.microsoft.com/office/powerpoint/2010/main" val="269679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755576" y="1484784"/>
            <a:ext cx="7776864" cy="4096506"/>
          </a:xfrm>
          <a:prstGeom prst="rect">
            <a:avLst/>
          </a:prstGeom>
          <a:noFill/>
        </p:spPr>
        <p:txBody>
          <a:bodyPr wrap="square" rtlCol="0">
            <a:spAutoFit/>
          </a:bodyPr>
          <a:lstStyle/>
          <a:p>
            <a:pPr marL="0" indent="0" algn="ctr">
              <a:lnSpc>
                <a:spcPct val="120000"/>
              </a:lnSpc>
              <a:spcBef>
                <a:spcPts val="600"/>
              </a:spcBef>
              <a:spcAft>
                <a:spcPts val="600"/>
              </a:spcAft>
              <a:buNone/>
            </a:pPr>
            <a:r>
              <a:rPr lang="it-IT" sz="2000" b="1" cap="small" dirty="0">
                <a:latin typeface="Titillium Web" panose="00000500000000000000" pitchFamily="2" charset="0"/>
                <a:cs typeface="Arial" pitchFamily="34" charset="0"/>
              </a:rPr>
              <a:t>OBIETTIVI</a:t>
            </a:r>
          </a:p>
          <a:p>
            <a:pPr marL="0" lvl="0" indent="0" algn="just">
              <a:lnSpc>
                <a:spcPct val="120000"/>
              </a:lnSpc>
              <a:spcBef>
                <a:spcPts val="600"/>
              </a:spcBef>
              <a:spcAft>
                <a:spcPts val="600"/>
              </a:spcAft>
              <a:buNone/>
            </a:pPr>
            <a:r>
              <a:rPr lang="it-IT" sz="1600" dirty="0">
                <a:solidFill>
                  <a:prstClr val="black"/>
                </a:solidFill>
                <a:latin typeface="Titillium Web" panose="00000500000000000000" pitchFamily="2" charset="0"/>
              </a:rPr>
              <a:t>Il Bando ha la finalità di favorire la realizzazione di progetti di ricerca industriale e di sviluppo sperimentale, che siano </a:t>
            </a:r>
            <a:r>
              <a:rPr lang="it-IT" sz="1600" b="1" dirty="0">
                <a:solidFill>
                  <a:prstClr val="black"/>
                </a:solidFill>
                <a:latin typeface="Titillium Web" panose="00000500000000000000" pitchFamily="2" charset="0"/>
              </a:rPr>
              <a:t>coerenti con un ambito tecnologico </a:t>
            </a:r>
            <a:r>
              <a:rPr lang="it-IT" sz="1600" dirty="0">
                <a:solidFill>
                  <a:prstClr val="black"/>
                </a:solidFill>
                <a:latin typeface="Titillium Web" panose="00000500000000000000" pitchFamily="2" charset="0"/>
              </a:rPr>
              <a:t>della Strategia di specializzazione intelligente regionale.</a:t>
            </a:r>
          </a:p>
          <a:p>
            <a:pPr marL="0" indent="0" algn="just">
              <a:lnSpc>
                <a:spcPct val="120000"/>
              </a:lnSpc>
              <a:spcBef>
                <a:spcPts val="600"/>
              </a:spcBef>
              <a:spcAft>
                <a:spcPts val="600"/>
              </a:spcAft>
              <a:buNone/>
            </a:pPr>
            <a:r>
              <a:rPr lang="it-IT" sz="1600" dirty="0">
                <a:solidFill>
                  <a:prstClr val="black"/>
                </a:solidFill>
                <a:latin typeface="Titillium Web" panose="00000500000000000000" pitchFamily="2" charset="0"/>
              </a:rPr>
              <a:t>Il Bando intende favorire:</a:t>
            </a:r>
          </a:p>
          <a:p>
            <a:pPr marL="285750" indent="-285750" algn="just">
              <a:lnSpc>
                <a:spcPct val="120000"/>
              </a:lnSpc>
              <a:spcBef>
                <a:spcPts val="600"/>
              </a:spcBef>
              <a:spcAft>
                <a:spcPts val="600"/>
              </a:spcAft>
              <a:buFont typeface="Arial" panose="020B0604020202020204" pitchFamily="34" charset="0"/>
              <a:buChar char="•"/>
            </a:pPr>
            <a:r>
              <a:rPr lang="it-IT" sz="1600" dirty="0">
                <a:solidFill>
                  <a:prstClr val="black"/>
                </a:solidFill>
                <a:latin typeface="Titillium Web" panose="00000500000000000000" pitchFamily="2" charset="0"/>
              </a:rPr>
              <a:t>la </a:t>
            </a:r>
            <a:r>
              <a:rPr lang="it-IT" sz="1600" b="1" dirty="0">
                <a:solidFill>
                  <a:prstClr val="black"/>
                </a:solidFill>
                <a:latin typeface="Titillium Web" panose="00000500000000000000" pitchFamily="2" charset="0"/>
              </a:rPr>
              <a:t>collaborazione </a:t>
            </a:r>
            <a:r>
              <a:rPr lang="it-IT" sz="1600" dirty="0">
                <a:solidFill>
                  <a:prstClr val="black"/>
                </a:solidFill>
                <a:latin typeface="Titillium Web" panose="00000500000000000000" pitchFamily="2" charset="0"/>
              </a:rPr>
              <a:t>fra imprese e fra imprese e organismi di ricerca per lo sviluppo di progetti di ricerca applicata in ambiti tecnologici di interesse regionale per sviluppare nuovi prodotti o processi produttivi;</a:t>
            </a:r>
          </a:p>
          <a:p>
            <a:pPr marL="285750" indent="-285750" algn="just">
              <a:lnSpc>
                <a:spcPct val="120000"/>
              </a:lnSpc>
              <a:spcBef>
                <a:spcPts val="600"/>
              </a:spcBef>
              <a:spcAft>
                <a:spcPts val="600"/>
              </a:spcAft>
              <a:buFont typeface="Arial" panose="020B0604020202020204" pitchFamily="34" charset="0"/>
              <a:buChar char="•"/>
            </a:pPr>
            <a:r>
              <a:rPr lang="it-IT" sz="1600" dirty="0">
                <a:solidFill>
                  <a:prstClr val="black"/>
                </a:solidFill>
                <a:latin typeface="Titillium Web" panose="00000500000000000000" pitchFamily="2" charset="0"/>
              </a:rPr>
              <a:t>lo sviluppo delle </a:t>
            </a:r>
            <a:r>
              <a:rPr lang="it-IT" sz="1600" b="1" dirty="0">
                <a:solidFill>
                  <a:prstClr val="black"/>
                </a:solidFill>
                <a:latin typeface="Titillium Web" panose="00000500000000000000" pitchFamily="2" charset="0"/>
              </a:rPr>
              <a:t>risorse umane </a:t>
            </a:r>
            <a:r>
              <a:rPr lang="it-IT" sz="1600" dirty="0">
                <a:solidFill>
                  <a:prstClr val="black"/>
                </a:solidFill>
                <a:latin typeface="Titillium Web" panose="00000500000000000000" pitchFamily="2" charset="0"/>
              </a:rPr>
              <a:t>coinvolte nei progetti di ricerca che si specializzino ad alto livello avviandosi a percorsi professionali nel settore della ricerca</a:t>
            </a:r>
            <a:r>
              <a:rPr lang="it-IT" sz="1800" dirty="0">
                <a:solidFill>
                  <a:prstClr val="black"/>
                </a:solidFill>
                <a:latin typeface="Titillium Web" panose="00000500000000000000" pitchFamily="2" charset="0"/>
              </a:rPr>
              <a:t>.</a:t>
            </a:r>
          </a:p>
          <a:p>
            <a:pPr algn="ctr"/>
            <a:endParaRPr lang="it-IT" sz="1600" dirty="0"/>
          </a:p>
        </p:txBody>
      </p:sp>
    </p:spTree>
    <p:extLst>
      <p:ext uri="{BB962C8B-B14F-4D97-AF65-F5344CB8AC3E}">
        <p14:creationId xmlns:p14="http://schemas.microsoft.com/office/powerpoint/2010/main" val="3643249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539552" y="692696"/>
            <a:ext cx="8100900" cy="6656438"/>
          </a:xfrm>
          <a:prstGeom prst="rect">
            <a:avLst/>
          </a:prstGeom>
          <a:noFill/>
        </p:spPr>
        <p:txBody>
          <a:bodyPr wrap="square" rtlCol="0">
            <a:spAutoFit/>
          </a:bodyPr>
          <a:lstStyle/>
          <a:p>
            <a:pPr algn="ctr">
              <a:lnSpc>
                <a:spcPct val="107000"/>
              </a:lnSpc>
              <a:spcAft>
                <a:spcPts val="800"/>
              </a:spcAft>
            </a:pPr>
            <a:endParaRPr lang="it-IT" sz="1600" b="1" dirty="0"/>
          </a:p>
          <a:p>
            <a:pPr marL="0" indent="0" algn="ctr">
              <a:lnSpc>
                <a:spcPct val="130000"/>
              </a:lnSpc>
              <a:spcBef>
                <a:spcPts val="600"/>
              </a:spcBef>
              <a:spcAft>
                <a:spcPts val="600"/>
              </a:spcAft>
              <a:buNone/>
            </a:pPr>
            <a:r>
              <a:rPr lang="it-IT" b="1" cap="small" dirty="0">
                <a:latin typeface="Titillium Web" panose="00000500000000000000" pitchFamily="2" charset="0"/>
                <a:cs typeface="Arial" pitchFamily="34" charset="0"/>
              </a:rPr>
              <a:t>AMBITI TECNOLOGICI</a:t>
            </a:r>
          </a:p>
          <a:p>
            <a:pPr marL="0" lvl="0" indent="0" algn="just">
              <a:buNone/>
            </a:pPr>
            <a:r>
              <a:rPr lang="it-IT" sz="1400" dirty="0">
                <a:latin typeface="Titillium Web" panose="00000500000000000000" pitchFamily="2" charset="0"/>
                <a:cs typeface="Arial" panose="020B0604020202020204" pitchFamily="34" charset="0"/>
              </a:rPr>
              <a:t>Il Bando prevede il finanziamento di Progetti di ricerca industriale e sviluppo sperimentale che riguardino uno degli ambiti tecnologico-applicativi che fanno parte della </a:t>
            </a:r>
            <a:r>
              <a:rPr lang="it-IT" sz="1400" i="1" dirty="0">
                <a:latin typeface="Titillium Web" panose="00000500000000000000" pitchFamily="2" charset="0"/>
                <a:cs typeface="Arial" panose="020B0604020202020204" pitchFamily="34" charset="0"/>
              </a:rPr>
              <a:t>Strategia di specializzazione intelligente Valle d’Aosta</a:t>
            </a:r>
            <a:r>
              <a:rPr lang="it-IT" sz="1400" dirty="0">
                <a:latin typeface="Titillium Web" panose="00000500000000000000" pitchFamily="2" charset="0"/>
                <a:cs typeface="Arial" panose="020B0604020202020204" pitchFamily="34" charset="0"/>
              </a:rPr>
              <a:t>:</a:t>
            </a:r>
          </a:p>
          <a:p>
            <a:pPr marL="0" lvl="0" indent="0" algn="just">
              <a:buNone/>
            </a:pPr>
            <a:endParaRPr lang="it-IT" sz="500" dirty="0">
              <a:latin typeface="Titillium Web" panose="00000500000000000000" pitchFamily="2" charset="0"/>
              <a:cs typeface="Arial" panose="020B0604020202020204" pitchFamily="34" charset="0"/>
            </a:endParaRPr>
          </a:p>
          <a:p>
            <a:pPr marL="0" marR="0" lvl="0" indent="0" algn="l" defTabSz="914400" rtl="0" eaLnBrk="1" fontAlgn="auto" latinLnBrk="0" hangingPunct="1">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Montagna di eccellenza</a:t>
            </a:r>
          </a:p>
          <a:p>
            <a:pPr marL="457200" marR="0" lvl="1" indent="0" algn="l" defTabSz="914400" rtl="0" eaLnBrk="1" fontAlgn="auto" latinLnBrk="0" hangingPunct="1">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Industria 4.0</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Materiali avanzati</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it-IT" sz="8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Montagna intelligente</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Digitalizzazione, intelligenza artificiale, Big Data</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Connettività</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Monitoraggio del territorio</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Digitalizzazione della filiera del turismo e valorizzazione e tutela del patrimonio culturale e ambientale</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it-IT" sz="8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Montagna sostenibile</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Energia ed efficienza energetica</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Agricoltura e ambiente</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Economia circolare</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Mobilità sostenibile</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Titillium Web" panose="00000500000000000000" pitchFamily="2" charset="0"/>
                <a:cs typeface="Arial" panose="020B0604020202020204" pitchFamily="34" charset="0"/>
              </a:rPr>
              <a:t>Salute</a:t>
            </a:r>
            <a:endParaRPr kumimoji="0" lang="it-IT" sz="1600" b="0" i="0" u="none" strike="noStrike" kern="1200" cap="none" spc="0" normalizeH="0" baseline="0" noProof="0" dirty="0">
              <a:ln>
                <a:noFill/>
              </a:ln>
              <a:solidFill>
                <a:prstClr val="black"/>
              </a:solidFill>
              <a:effectLst/>
              <a:uLnTx/>
              <a:uFillTx/>
              <a:latin typeface="Titillium Web" panose="00000500000000000000" pitchFamily="2" charset="0"/>
            </a:endParaRPr>
          </a:p>
          <a:p>
            <a:pPr algn="just">
              <a:lnSpc>
                <a:spcPct val="107000"/>
              </a:lnSpc>
              <a:spcAft>
                <a:spcPts val="800"/>
              </a:spcAft>
            </a:pP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it-IT" sz="1600" dirty="0"/>
          </a:p>
        </p:txBody>
      </p:sp>
    </p:spTree>
    <p:extLst>
      <p:ext uri="{BB962C8B-B14F-4D97-AF65-F5344CB8AC3E}">
        <p14:creationId xmlns:p14="http://schemas.microsoft.com/office/powerpoint/2010/main" val="192725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395536" y="2204864"/>
            <a:ext cx="8136904" cy="704616"/>
          </a:xfrm>
          <a:prstGeom prst="rect">
            <a:avLst/>
          </a:prstGeom>
          <a:noFill/>
        </p:spPr>
        <p:txBody>
          <a:bodyPr wrap="square" rtlCol="0">
            <a:spAutoFit/>
          </a:bodyPr>
          <a:lstStyle/>
          <a:p>
            <a:pPr algn="just">
              <a:lnSpc>
                <a:spcPct val="107000"/>
              </a:lnSpc>
              <a:spcAft>
                <a:spcPts val="800"/>
              </a:spcAft>
            </a:pPr>
            <a:endParaRPr lang="it-IT"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it-IT" sz="1600" dirty="0"/>
          </a:p>
        </p:txBody>
      </p:sp>
      <p:sp>
        <p:nvSpPr>
          <p:cNvPr id="7" name="CasellaDiTesto 6">
            <a:extLst>
              <a:ext uri="{FF2B5EF4-FFF2-40B4-BE49-F238E27FC236}">
                <a16:creationId xmlns:a16="http://schemas.microsoft.com/office/drawing/2014/main" id="{FCC953D7-514D-4C2C-A938-624DBC70BA6D}"/>
              </a:ext>
            </a:extLst>
          </p:cNvPr>
          <p:cNvSpPr txBox="1"/>
          <p:nvPr/>
        </p:nvSpPr>
        <p:spPr>
          <a:xfrm>
            <a:off x="791580" y="1412776"/>
            <a:ext cx="7344816" cy="4738926"/>
          </a:xfrm>
          <a:prstGeom prst="rect">
            <a:avLst/>
          </a:prstGeom>
          <a:noFill/>
        </p:spPr>
        <p:txBody>
          <a:bodyPr wrap="square">
            <a:spAutoFit/>
          </a:bodyPr>
          <a:lstStyle/>
          <a:p>
            <a:pPr marL="0" indent="0" algn="ctr">
              <a:lnSpc>
                <a:spcPct val="80000"/>
              </a:lnSpc>
              <a:spcBef>
                <a:spcPts val="1200"/>
              </a:spcBef>
              <a:spcAft>
                <a:spcPts val="600"/>
              </a:spcAft>
              <a:buNone/>
            </a:pPr>
            <a:r>
              <a:rPr lang="it-IT" sz="2000" b="1" dirty="0">
                <a:latin typeface="Titillium Web" panose="00000500000000000000" pitchFamily="2" charset="0"/>
                <a:cs typeface="Arial" pitchFamily="34" charset="0"/>
              </a:rPr>
              <a:t>CHI PUO’ PRESENTARE DOMANDA/1</a:t>
            </a:r>
          </a:p>
          <a:p>
            <a:pPr marL="0" indent="0" algn="ctr">
              <a:lnSpc>
                <a:spcPct val="80000"/>
              </a:lnSpc>
              <a:spcBef>
                <a:spcPts val="1200"/>
              </a:spcBef>
              <a:spcAft>
                <a:spcPts val="600"/>
              </a:spcAft>
              <a:buNone/>
            </a:pPr>
            <a:endParaRPr lang="it-IT" sz="2000" b="1" dirty="0">
              <a:latin typeface="Titillium Web" panose="00000500000000000000" pitchFamily="2" charset="0"/>
              <a:cs typeface="Arial" pitchFamily="34" charset="0"/>
            </a:endParaRPr>
          </a:p>
          <a:p>
            <a:pPr algn="just"/>
            <a:r>
              <a:rPr lang="it-IT" sz="1600" b="0" i="0" dirty="0">
                <a:solidFill>
                  <a:srgbClr val="19191A"/>
                </a:solidFill>
                <a:effectLst/>
                <a:latin typeface="Titillium Web" panose="00000500000000000000" pitchFamily="2" charset="0"/>
              </a:rPr>
              <a:t>Possono presentare domanda le </a:t>
            </a:r>
            <a:r>
              <a:rPr lang="it-IT" sz="1600" b="1" i="0" dirty="0">
                <a:solidFill>
                  <a:srgbClr val="19191A"/>
                </a:solidFill>
                <a:effectLst/>
                <a:latin typeface="Titillium Web" panose="00000500000000000000" pitchFamily="2" charset="0"/>
              </a:rPr>
              <a:t>piccole, medie e grandi imprese industriali</a:t>
            </a:r>
            <a:r>
              <a:rPr lang="it-IT" sz="1600" b="0" i="0" dirty="0">
                <a:solidFill>
                  <a:srgbClr val="19191A"/>
                </a:solidFill>
                <a:effectLst/>
                <a:latin typeface="Titillium Web" panose="00000500000000000000" pitchFamily="2" charset="0"/>
              </a:rPr>
              <a:t>, che abbiano almeno </a:t>
            </a:r>
            <a:r>
              <a:rPr lang="it-IT" sz="1600" b="1" i="0" dirty="0">
                <a:solidFill>
                  <a:srgbClr val="19191A"/>
                </a:solidFill>
                <a:effectLst/>
                <a:latin typeface="Titillium Web" panose="00000500000000000000" pitchFamily="2" charset="0"/>
              </a:rPr>
              <a:t>10 dipendenti</a:t>
            </a:r>
            <a:r>
              <a:rPr lang="it-IT" sz="1600" b="0" i="0" dirty="0">
                <a:solidFill>
                  <a:srgbClr val="19191A"/>
                </a:solidFill>
                <a:effectLst/>
                <a:latin typeface="Titillium Web" panose="00000500000000000000" pitchFamily="2" charset="0"/>
              </a:rPr>
              <a:t> - se presentano progetti individuali - o almeno </a:t>
            </a:r>
            <a:r>
              <a:rPr lang="it-IT" sz="1600" b="1" i="0" dirty="0">
                <a:solidFill>
                  <a:srgbClr val="19191A"/>
                </a:solidFill>
                <a:effectLst/>
                <a:latin typeface="Titillium Web" panose="00000500000000000000" pitchFamily="2" charset="0"/>
              </a:rPr>
              <a:t>5 dipendenti</a:t>
            </a:r>
            <a:r>
              <a:rPr lang="it-IT" sz="1600" b="0" i="0" dirty="0">
                <a:solidFill>
                  <a:srgbClr val="19191A"/>
                </a:solidFill>
                <a:effectLst/>
                <a:latin typeface="Titillium Web" panose="00000500000000000000" pitchFamily="2" charset="0"/>
              </a:rPr>
              <a:t> ciascuna - se presentano progetti in collaborazione fra loro. </a:t>
            </a:r>
          </a:p>
          <a:p>
            <a:pPr algn="just"/>
            <a:endParaRPr lang="it-IT" sz="1600" dirty="0">
              <a:solidFill>
                <a:srgbClr val="19191A"/>
              </a:solidFill>
              <a:latin typeface="Titillium Web" panose="00000500000000000000" pitchFamily="2" charset="0"/>
            </a:endParaRPr>
          </a:p>
          <a:p>
            <a:pPr algn="just"/>
            <a:endParaRPr lang="it-IT" sz="1600" b="0" i="0" dirty="0">
              <a:solidFill>
                <a:srgbClr val="19191A"/>
              </a:solidFill>
              <a:effectLst/>
              <a:latin typeface="Titillium Web" panose="00000500000000000000" pitchFamily="2" charset="0"/>
            </a:endParaRPr>
          </a:p>
          <a:p>
            <a:pPr algn="just"/>
            <a:r>
              <a:rPr lang="it-IT" sz="1600" b="0" i="0" dirty="0">
                <a:solidFill>
                  <a:srgbClr val="19191A"/>
                </a:solidFill>
                <a:effectLst/>
                <a:latin typeface="Titillium Web" panose="00000500000000000000" pitchFamily="2" charset="0"/>
              </a:rPr>
              <a:t>I </a:t>
            </a:r>
            <a:r>
              <a:rPr lang="it-IT" sz="1600" b="1" i="0" dirty="0">
                <a:solidFill>
                  <a:srgbClr val="00B050"/>
                </a:solidFill>
                <a:effectLst/>
                <a:latin typeface="Titillium Web" panose="00000500000000000000" pitchFamily="2" charset="0"/>
              </a:rPr>
              <a:t>dipendenti (</a:t>
            </a:r>
            <a:r>
              <a:rPr lang="it-IT" sz="1600" b="1" dirty="0">
                <a:solidFill>
                  <a:srgbClr val="00B050"/>
                </a:solidFill>
                <a:latin typeface="Titillium Web" panose="00000500000000000000" pitchFamily="2" charset="0"/>
              </a:rPr>
              <a:t>ivi inclusi gli apprendisti) </a:t>
            </a:r>
            <a:r>
              <a:rPr lang="it-IT" sz="1600" b="0" i="0" dirty="0">
                <a:solidFill>
                  <a:srgbClr val="19191A"/>
                </a:solidFill>
                <a:effectLst/>
                <a:latin typeface="Titillium Web" panose="00000500000000000000" pitchFamily="2" charset="0"/>
              </a:rPr>
              <a:t>devono essere posseduti prima della concessione del contributo. </a:t>
            </a:r>
          </a:p>
          <a:p>
            <a:pPr algn="just"/>
            <a:endParaRPr lang="it-IT" sz="1600" b="0" i="0" dirty="0">
              <a:solidFill>
                <a:srgbClr val="19191A"/>
              </a:solidFill>
              <a:effectLst/>
              <a:latin typeface="Titillium Web" panose="00000500000000000000" pitchFamily="2" charset="0"/>
            </a:endParaRPr>
          </a:p>
          <a:p>
            <a:pPr marL="0" lvl="0" indent="0" algn="just">
              <a:lnSpc>
                <a:spcPct val="120000"/>
              </a:lnSpc>
              <a:spcBef>
                <a:spcPts val="0"/>
              </a:spcBef>
              <a:buNone/>
            </a:pPr>
            <a:endParaRPr lang="it-IT" sz="1600" dirty="0">
              <a:solidFill>
                <a:prstClr val="black"/>
              </a:solidFill>
              <a:latin typeface="Titillium Web" panose="00000500000000000000" pitchFamily="2" charset="0"/>
            </a:endParaRPr>
          </a:p>
          <a:p>
            <a:pPr marL="0" lvl="0" indent="0" algn="just">
              <a:lnSpc>
                <a:spcPct val="120000"/>
              </a:lnSpc>
              <a:spcBef>
                <a:spcPts val="0"/>
              </a:spcBef>
              <a:spcAft>
                <a:spcPts val="600"/>
              </a:spcAft>
              <a:buNone/>
            </a:pPr>
            <a:r>
              <a:rPr lang="it-IT" sz="1600" b="0" i="0" dirty="0">
                <a:solidFill>
                  <a:srgbClr val="19191A"/>
                </a:solidFill>
                <a:effectLst/>
                <a:latin typeface="Titillium Web" panose="00000500000000000000" pitchFamily="2" charset="0"/>
              </a:rPr>
              <a:t>Le imprese e gli organismi di ricerca devono avere </a:t>
            </a:r>
            <a:r>
              <a:rPr lang="it-IT" sz="1600" b="1" i="0" dirty="0">
                <a:solidFill>
                  <a:srgbClr val="19191A"/>
                </a:solidFill>
                <a:effectLst/>
                <a:latin typeface="Titillium Web" panose="00000500000000000000" pitchFamily="2" charset="0"/>
              </a:rPr>
              <a:t>unità produttiva/sede operativa in Valle d’Aosta</a:t>
            </a:r>
            <a:r>
              <a:rPr lang="it-IT" sz="1600" b="0" i="0" dirty="0">
                <a:solidFill>
                  <a:srgbClr val="19191A"/>
                </a:solidFill>
                <a:effectLst/>
                <a:latin typeface="Titillium Web" panose="00000500000000000000" pitchFamily="2" charset="0"/>
              </a:rPr>
              <a:t> oppure impegnarsi a disporne </a:t>
            </a:r>
            <a:r>
              <a:rPr lang="it-IT" sz="1600" b="1" i="0" dirty="0">
                <a:solidFill>
                  <a:srgbClr val="00B050"/>
                </a:solidFill>
                <a:effectLst/>
                <a:latin typeface="Titillium Web" panose="00000500000000000000" pitchFamily="2" charset="0"/>
              </a:rPr>
              <a:t>alla data di comunicazione dell’avvio del progetto.</a:t>
            </a:r>
            <a:endParaRPr lang="it-IT" sz="1600" b="1" dirty="0">
              <a:solidFill>
                <a:srgbClr val="00B050"/>
              </a:solidFill>
              <a:effectLst/>
              <a:latin typeface="Titillium Web" panose="00000500000000000000" pitchFamily="2"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tabLst>
                <a:tab pos="360363" algn="l"/>
              </a:tabLst>
            </a:pPr>
            <a:endParaRPr lang="it-IT"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303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395536" y="1628800"/>
            <a:ext cx="8424936" cy="6197466"/>
          </a:xfrm>
          <a:prstGeom prst="rect">
            <a:avLst/>
          </a:prstGeom>
          <a:noFill/>
        </p:spPr>
        <p:txBody>
          <a:bodyPr wrap="square" rtlCol="0">
            <a:spAutoFit/>
          </a:bodyPr>
          <a:lstStyle/>
          <a:p>
            <a:pPr algn="ctr">
              <a:lnSpc>
                <a:spcPct val="110000"/>
              </a:lnSpc>
              <a:spcAft>
                <a:spcPts val="600"/>
              </a:spcAft>
            </a:pPr>
            <a:r>
              <a:rPr lang="it-IT" sz="2000" b="1" dirty="0">
                <a:latin typeface="Titillium Web" panose="00000500000000000000" pitchFamily="2" charset="0"/>
                <a:cs typeface="Arial" pitchFamily="34" charset="0"/>
              </a:rPr>
              <a:t>CHI PUO’ PRESENTARE DOMANDA/2</a:t>
            </a:r>
          </a:p>
          <a:p>
            <a:pPr algn="just">
              <a:lnSpc>
                <a:spcPct val="110000"/>
              </a:lnSpc>
              <a:spcAft>
                <a:spcPts val="600"/>
              </a:spcAft>
            </a:pPr>
            <a:r>
              <a:rPr lang="it-IT" sz="1600" dirty="0">
                <a:latin typeface="Titillium Web" panose="00000500000000000000" pitchFamily="2" charset="0"/>
                <a:cs typeface="Arial" panose="020B0604020202020204" pitchFamily="34" charset="0"/>
              </a:rPr>
              <a:t>Le imprese devono esercitare un’attività economica identificata nelle seguenti sezioni della “Classificazione delle attività economiche </a:t>
            </a:r>
            <a:r>
              <a:rPr lang="it-IT" sz="1600" b="1" dirty="0">
                <a:latin typeface="Titillium Web" panose="00000500000000000000" pitchFamily="2" charset="0"/>
                <a:cs typeface="Arial" panose="020B0604020202020204" pitchFamily="34" charset="0"/>
              </a:rPr>
              <a:t>ATECO </a:t>
            </a:r>
            <a:r>
              <a:rPr lang="it-IT" sz="1600" dirty="0">
                <a:latin typeface="Titillium Web" panose="00000500000000000000" pitchFamily="2" charset="0"/>
                <a:cs typeface="Arial" panose="020B0604020202020204" pitchFamily="34" charset="0"/>
              </a:rPr>
              <a:t>ISTAT 2025”:</a:t>
            </a:r>
          </a:p>
          <a:p>
            <a:pPr marL="285750" indent="-285750" algn="just">
              <a:lnSpc>
                <a:spcPct val="110000"/>
              </a:lnSpc>
              <a:spcAft>
                <a:spcPts val="600"/>
              </a:spcAft>
              <a:buFont typeface="Arial" panose="020B0604020202020204" pitchFamily="34" charset="0"/>
              <a:buChar char="•"/>
            </a:pPr>
            <a:r>
              <a:rPr lang="it-IT" sz="1600" dirty="0">
                <a:latin typeface="Titillium Web" panose="00000500000000000000" pitchFamily="2" charset="0"/>
                <a:cs typeface="Arial" panose="020B0604020202020204" pitchFamily="34" charset="0"/>
              </a:rPr>
              <a:t>sezione C (attività manifatturiere) con esclusione delle categorie 12, 19,</a:t>
            </a:r>
          </a:p>
          <a:p>
            <a:pPr marL="285750" indent="-285750" algn="just">
              <a:lnSpc>
                <a:spcPct val="110000"/>
              </a:lnSpc>
              <a:spcAft>
                <a:spcPts val="600"/>
              </a:spcAft>
              <a:buFont typeface="Arial" panose="020B0604020202020204" pitchFamily="34" charset="0"/>
              <a:buChar char="•"/>
            </a:pPr>
            <a:r>
              <a:rPr lang="it-IT" sz="1600" dirty="0">
                <a:latin typeface="Titillium Web" panose="00000500000000000000" pitchFamily="2" charset="0"/>
                <a:cs typeface="Arial" panose="020B0604020202020204" pitchFamily="34" charset="0"/>
              </a:rPr>
              <a:t>sezione D (fornitura di energia elettrica, gas, vapore e aria condizionata),</a:t>
            </a:r>
          </a:p>
          <a:p>
            <a:pPr marL="285750" indent="-285750" algn="just">
              <a:lnSpc>
                <a:spcPct val="110000"/>
              </a:lnSpc>
              <a:spcAft>
                <a:spcPts val="600"/>
              </a:spcAft>
              <a:buFont typeface="Arial" panose="020B0604020202020204" pitchFamily="34" charset="0"/>
              <a:buChar char="•"/>
            </a:pPr>
            <a:r>
              <a:rPr lang="it-IT" sz="1600" dirty="0">
                <a:latin typeface="Titillium Web" panose="00000500000000000000" pitchFamily="2" charset="0"/>
                <a:cs typeface="Arial" panose="020B0604020202020204" pitchFamily="34" charset="0"/>
              </a:rPr>
              <a:t>sezione E (fornitura di acqua: reti fognarie, attività di gestione dei rifiuti e risanamento),</a:t>
            </a:r>
          </a:p>
          <a:p>
            <a:pPr marL="285750" indent="-285750" algn="just">
              <a:lnSpc>
                <a:spcPct val="110000"/>
              </a:lnSpc>
              <a:spcAft>
                <a:spcPts val="600"/>
              </a:spcAft>
              <a:buFont typeface="Arial" panose="020B0604020202020204" pitchFamily="34" charset="0"/>
              <a:buChar char="•"/>
            </a:pPr>
            <a:r>
              <a:rPr lang="it-IT" sz="1600" dirty="0">
                <a:latin typeface="Titillium Web" panose="00000500000000000000" pitchFamily="2" charset="0"/>
                <a:cs typeface="Arial" panose="020B0604020202020204" pitchFamily="34" charset="0"/>
              </a:rPr>
              <a:t>sezione F (costruzioni),</a:t>
            </a:r>
          </a:p>
          <a:p>
            <a:pPr marL="285750" indent="-285750" algn="just">
              <a:lnSpc>
                <a:spcPct val="110000"/>
              </a:lnSpc>
              <a:spcAft>
                <a:spcPts val="600"/>
              </a:spcAft>
              <a:buFont typeface="Arial" panose="020B0604020202020204" pitchFamily="34" charset="0"/>
              <a:buChar char="•"/>
            </a:pPr>
            <a:r>
              <a:rPr lang="it-IT" sz="1600" dirty="0">
                <a:latin typeface="Titillium Web" panose="00000500000000000000" pitchFamily="2" charset="0"/>
                <a:cs typeface="Arial" panose="020B0604020202020204" pitchFamily="34" charset="0"/>
              </a:rPr>
              <a:t>sezione K (telecomunicazioni, programmazione e consulenza informatica, infrastrutture informatiche e altre attività dei servizi d'informazione</a:t>
            </a:r>
          </a:p>
          <a:p>
            <a:pPr marL="285750" indent="-285750" algn="just">
              <a:lnSpc>
                <a:spcPct val="110000"/>
              </a:lnSpc>
              <a:spcAft>
                <a:spcPts val="600"/>
              </a:spcAft>
              <a:buFont typeface="Arial" panose="020B0604020202020204" pitchFamily="34" charset="0"/>
              <a:buChar char="•"/>
            </a:pPr>
            <a:r>
              <a:rPr lang="it-IT" sz="1600" dirty="0">
                <a:latin typeface="Titillium Web" panose="00000500000000000000" pitchFamily="2" charset="0"/>
                <a:cs typeface="Arial" panose="020B0604020202020204" pitchFamily="34" charset="0"/>
              </a:rPr>
              <a:t>sezione N (attività professionali, scientifiche e tecniche) limitatamente alle classi 71 e 72, 74.11;</a:t>
            </a: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it-IT" sz="1600" dirty="0"/>
          </a:p>
        </p:txBody>
      </p:sp>
    </p:spTree>
    <p:extLst>
      <p:ext uri="{BB962C8B-B14F-4D97-AF65-F5344CB8AC3E}">
        <p14:creationId xmlns:p14="http://schemas.microsoft.com/office/powerpoint/2010/main" val="731346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395536" y="1340768"/>
            <a:ext cx="8352928" cy="5723490"/>
          </a:xfrm>
          <a:prstGeom prst="rect">
            <a:avLst/>
          </a:prstGeom>
          <a:noFill/>
        </p:spPr>
        <p:txBody>
          <a:bodyPr wrap="square" rtlCol="0">
            <a:spAutoFit/>
          </a:bodyPr>
          <a:lstStyle/>
          <a:p>
            <a:pPr algn="ctr">
              <a:lnSpc>
                <a:spcPct val="110000"/>
              </a:lnSpc>
              <a:spcAft>
                <a:spcPts val="600"/>
              </a:spcAft>
            </a:pPr>
            <a:r>
              <a:rPr lang="it-IT" sz="1600" b="1" dirty="0">
                <a:latin typeface="Titillium Web" panose="00000500000000000000" pitchFamily="2" charset="0"/>
                <a:cs typeface="Arial" pitchFamily="34" charset="0"/>
              </a:rPr>
              <a:t>CHI PUO’ PRESENTARE DOMANDA/3</a:t>
            </a:r>
          </a:p>
          <a:p>
            <a:pPr algn="ctr">
              <a:lnSpc>
                <a:spcPct val="110000"/>
              </a:lnSpc>
              <a:spcAft>
                <a:spcPts val="600"/>
              </a:spcAft>
            </a:pPr>
            <a:endParaRPr lang="it-IT" sz="1600" b="1" dirty="0">
              <a:latin typeface="Titillium Web" panose="00000500000000000000" pitchFamily="2" charset="0"/>
              <a:cs typeface="Arial" pitchFamily="34" charset="0"/>
            </a:endParaRPr>
          </a:p>
          <a:p>
            <a:pPr algn="ctr">
              <a:lnSpc>
                <a:spcPct val="110000"/>
              </a:lnSpc>
              <a:spcAft>
                <a:spcPts val="600"/>
              </a:spcAft>
            </a:pPr>
            <a:endParaRPr lang="it-IT" sz="1600" b="1" dirty="0">
              <a:latin typeface="Titillium Web" panose="00000500000000000000" pitchFamily="2" charset="0"/>
              <a:cs typeface="Arial" pitchFamily="34" charset="0"/>
            </a:endParaRPr>
          </a:p>
          <a:p>
            <a:pPr algn="just">
              <a:lnSpc>
                <a:spcPct val="120000"/>
              </a:lnSpc>
              <a:spcBef>
                <a:spcPts val="0"/>
              </a:spcBef>
            </a:pPr>
            <a:r>
              <a:rPr lang="it-IT" sz="1600" dirty="0">
                <a:solidFill>
                  <a:prstClr val="black"/>
                </a:solidFill>
                <a:latin typeface="Titillium Web" panose="00000500000000000000" pitchFamily="2" charset="0"/>
              </a:rPr>
              <a:t>-i </a:t>
            </a:r>
            <a:r>
              <a:rPr lang="it-IT" sz="1600" b="1" dirty="0">
                <a:solidFill>
                  <a:prstClr val="black"/>
                </a:solidFill>
                <a:latin typeface="Titillium Web" panose="00000500000000000000" pitchFamily="2" charset="0"/>
              </a:rPr>
              <a:t>consorzi di ricerca fra imprese industriali </a:t>
            </a:r>
            <a:r>
              <a:rPr lang="it-IT" sz="1600" dirty="0">
                <a:solidFill>
                  <a:prstClr val="black"/>
                </a:solidFill>
                <a:latin typeface="Titillium Web" panose="00000500000000000000" pitchFamily="2" charset="0"/>
              </a:rPr>
              <a:t>con almeno 5 dipendenti propri;</a:t>
            </a:r>
          </a:p>
          <a:p>
            <a:pPr algn="just">
              <a:lnSpc>
                <a:spcPct val="120000"/>
              </a:lnSpc>
              <a:spcBef>
                <a:spcPts val="0"/>
              </a:spcBef>
            </a:pPr>
            <a:r>
              <a:rPr lang="it-IT" sz="1600" dirty="0">
                <a:solidFill>
                  <a:prstClr val="black"/>
                </a:solidFill>
                <a:latin typeface="Titillium Web" panose="00000500000000000000" pitchFamily="2" charset="0"/>
              </a:rPr>
              <a:t>-le </a:t>
            </a:r>
            <a:r>
              <a:rPr lang="it-IT" sz="1600" b="1" dirty="0">
                <a:solidFill>
                  <a:prstClr val="black"/>
                </a:solidFill>
                <a:latin typeface="Titillium Web" panose="00000500000000000000" pitchFamily="2" charset="0"/>
              </a:rPr>
              <a:t>reti di impresa senza soggettività giuridica </a:t>
            </a:r>
            <a:r>
              <a:rPr lang="it-IT" sz="1600" dirty="0">
                <a:solidFill>
                  <a:prstClr val="black"/>
                </a:solidFill>
                <a:latin typeface="Titillium Web" panose="00000500000000000000" pitchFamily="2" charset="0"/>
              </a:rPr>
              <a:t>operanti nelle attività di ricerca e sviluppo, composte da almeno 3 imprese industriali con almeno 5 dipendenti ciascuna;</a:t>
            </a:r>
          </a:p>
          <a:p>
            <a:pPr algn="just">
              <a:lnSpc>
                <a:spcPct val="120000"/>
              </a:lnSpc>
              <a:spcBef>
                <a:spcPts val="0"/>
              </a:spcBef>
            </a:pPr>
            <a:r>
              <a:rPr lang="it-IT" sz="1600" dirty="0">
                <a:solidFill>
                  <a:prstClr val="black"/>
                </a:solidFill>
                <a:latin typeface="Titillium Web" panose="00000500000000000000" pitchFamily="2" charset="0"/>
              </a:rPr>
              <a:t>-le </a:t>
            </a:r>
            <a:r>
              <a:rPr lang="it-IT" sz="1600" b="1" dirty="0">
                <a:solidFill>
                  <a:prstClr val="black"/>
                </a:solidFill>
                <a:latin typeface="Titillium Web" panose="00000500000000000000" pitchFamily="2" charset="0"/>
              </a:rPr>
              <a:t>reti di impresa con soggettività giuridica </a:t>
            </a:r>
            <a:r>
              <a:rPr lang="it-IT" sz="1600" dirty="0">
                <a:solidFill>
                  <a:prstClr val="black"/>
                </a:solidFill>
                <a:latin typeface="Titillium Web" panose="00000500000000000000" pitchFamily="2" charset="0"/>
              </a:rPr>
              <a:t>operanti nelle attività di ricerca e sviluppo, con almeno 10 dipendenti propri se presentano progetti individuali, o 5 dipendenti propri, se presentano progetti in collaborazione, e composte da almeno 3 imprese industriali;</a:t>
            </a:r>
          </a:p>
          <a:p>
            <a:pPr algn="just">
              <a:lnSpc>
                <a:spcPct val="120000"/>
              </a:lnSpc>
              <a:spcBef>
                <a:spcPts val="0"/>
              </a:spcBef>
              <a:spcAft>
                <a:spcPts val="600"/>
              </a:spcAft>
            </a:pPr>
            <a:r>
              <a:rPr lang="it-IT" sz="1600" dirty="0">
                <a:solidFill>
                  <a:prstClr val="black"/>
                </a:solidFill>
                <a:latin typeface="Titillium Web" panose="00000500000000000000" pitchFamily="2" charset="0"/>
              </a:rPr>
              <a:t>-i </a:t>
            </a:r>
            <a:r>
              <a:rPr lang="it-IT" sz="1600" b="1" dirty="0">
                <a:solidFill>
                  <a:prstClr val="black"/>
                </a:solidFill>
                <a:latin typeface="Titillium Web" panose="00000500000000000000" pitchFamily="2" charset="0"/>
              </a:rPr>
              <a:t>centri di ricerca</a:t>
            </a:r>
            <a:r>
              <a:rPr lang="it-IT" sz="1600" dirty="0">
                <a:solidFill>
                  <a:prstClr val="black"/>
                </a:solidFill>
                <a:latin typeface="Titillium Web" panose="00000500000000000000" pitchFamily="2" charset="0"/>
              </a:rPr>
              <a:t> con almeno 5 dipendenti in collaborazione con almeno 1 impresa</a:t>
            </a:r>
            <a:r>
              <a:rPr lang="it-IT" sz="1600" dirty="0">
                <a:latin typeface="Titillium Web" panose="00000500000000000000" pitchFamily="2" charset="0"/>
              </a:rPr>
              <a:t>.</a:t>
            </a: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it-IT" sz="1600" dirty="0"/>
          </a:p>
        </p:txBody>
      </p:sp>
    </p:spTree>
    <p:extLst>
      <p:ext uri="{BB962C8B-B14F-4D97-AF65-F5344CB8AC3E}">
        <p14:creationId xmlns:p14="http://schemas.microsoft.com/office/powerpoint/2010/main" val="96185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395536" y="1340768"/>
            <a:ext cx="8352928" cy="5492657"/>
          </a:xfrm>
          <a:prstGeom prst="rect">
            <a:avLst/>
          </a:prstGeom>
          <a:noFill/>
        </p:spPr>
        <p:txBody>
          <a:bodyPr wrap="square" rtlCol="0">
            <a:spAutoFit/>
          </a:bodyPr>
          <a:lstStyle/>
          <a:p>
            <a:pPr algn="ctr">
              <a:lnSpc>
                <a:spcPct val="110000"/>
              </a:lnSpc>
              <a:spcAft>
                <a:spcPts val="600"/>
              </a:spcAft>
            </a:pPr>
            <a:r>
              <a:rPr lang="it-IT" sz="1600" b="1" dirty="0">
                <a:latin typeface="Titillium Web" panose="00000500000000000000" pitchFamily="2" charset="0"/>
                <a:cs typeface="Arial" pitchFamily="34" charset="0"/>
              </a:rPr>
              <a:t>CHI PUO’ PRESENTARE DOMANDA/4</a:t>
            </a:r>
          </a:p>
          <a:p>
            <a:pPr marL="0" lvl="0" indent="0" algn="just">
              <a:lnSpc>
                <a:spcPct val="120000"/>
              </a:lnSpc>
              <a:spcBef>
                <a:spcPts val="0"/>
              </a:spcBef>
              <a:buNone/>
            </a:pPr>
            <a:endParaRPr lang="it-IT" sz="1600" dirty="0">
              <a:solidFill>
                <a:prstClr val="black"/>
              </a:solidFill>
              <a:latin typeface="Titillium Web" panose="00000500000000000000" pitchFamily="2" charset="0"/>
            </a:endParaRPr>
          </a:p>
          <a:p>
            <a:pPr algn="ctr">
              <a:lnSpc>
                <a:spcPct val="120000"/>
              </a:lnSpc>
            </a:pPr>
            <a:r>
              <a:rPr lang="it-IT" sz="1600" b="1" dirty="0">
                <a:solidFill>
                  <a:prstClr val="black"/>
                </a:solidFill>
                <a:latin typeface="Titillium Web" panose="00000500000000000000" pitchFamily="2" charset="0"/>
              </a:rPr>
              <a:t>REQUISITI DI CAPACITA’ ECONOMICO FINANZIARIA PER LE IMPRESE</a:t>
            </a:r>
            <a:endParaRPr lang="it-IT" sz="1600" dirty="0">
              <a:solidFill>
                <a:prstClr val="black"/>
              </a:solidFill>
              <a:latin typeface="Titillium Web" panose="00000500000000000000" pitchFamily="2" charset="0"/>
            </a:endParaRPr>
          </a:p>
          <a:p>
            <a:pPr marL="0" lvl="0" indent="0" algn="just">
              <a:lnSpc>
                <a:spcPct val="120000"/>
              </a:lnSpc>
              <a:spcBef>
                <a:spcPts val="0"/>
              </a:spcBef>
              <a:buNone/>
            </a:pPr>
            <a:endParaRPr lang="it-IT" sz="1600" dirty="0">
              <a:solidFill>
                <a:prstClr val="black"/>
              </a:solidFill>
              <a:latin typeface="Titillium Web" panose="00000500000000000000" pitchFamily="2" charset="0"/>
            </a:endParaRPr>
          </a:p>
          <a:p>
            <a:pPr algn="just"/>
            <a:endParaRPr lang="it-IT" sz="1600" b="0" i="0" dirty="0">
              <a:solidFill>
                <a:srgbClr val="19191A"/>
              </a:solidFill>
              <a:effectLst/>
              <a:latin typeface="Titillium Web" panose="00000500000000000000" pitchFamily="2" charset="0"/>
            </a:endParaRPr>
          </a:p>
          <a:p>
            <a:pPr algn="just"/>
            <a:r>
              <a:rPr lang="it-IT" sz="1600" b="0" i="0" dirty="0">
                <a:solidFill>
                  <a:srgbClr val="19191A"/>
                </a:solidFill>
                <a:effectLst/>
                <a:latin typeface="Titillium Web" panose="00000500000000000000" pitchFamily="2" charset="0"/>
              </a:rPr>
              <a:t>Le imprese devono soddisfare il seguente </a:t>
            </a:r>
            <a:r>
              <a:rPr lang="it-IT" sz="1600" b="1" i="0" dirty="0">
                <a:solidFill>
                  <a:srgbClr val="19191A"/>
                </a:solidFill>
                <a:effectLst/>
                <a:latin typeface="Titillium Web" panose="00000500000000000000" pitchFamily="2" charset="0"/>
              </a:rPr>
              <a:t>parametro di capacità economico-finanziaria</a:t>
            </a:r>
            <a:r>
              <a:rPr lang="it-IT" sz="1600" b="0" i="0" dirty="0">
                <a:solidFill>
                  <a:srgbClr val="19191A"/>
                </a:solidFill>
                <a:effectLst/>
                <a:latin typeface="Titillium Web" panose="00000500000000000000" pitchFamily="2" charset="0"/>
              </a:rPr>
              <a:t>:</a:t>
            </a:r>
          </a:p>
          <a:p>
            <a:pPr algn="just"/>
            <a:endParaRPr lang="it-IT" sz="1600" b="0" i="0" dirty="0">
              <a:solidFill>
                <a:srgbClr val="19191A"/>
              </a:solidFill>
              <a:effectLst/>
              <a:latin typeface="Titillium Web" panose="00000500000000000000" pitchFamily="2" charset="0"/>
            </a:endParaRPr>
          </a:p>
          <a:p>
            <a:pPr algn="just">
              <a:buFont typeface="Arial" panose="020B0604020202020204" pitchFamily="34" charset="0"/>
              <a:buChar char="•"/>
            </a:pPr>
            <a:r>
              <a:rPr lang="it-IT" sz="1600" b="0" i="0" dirty="0">
                <a:solidFill>
                  <a:srgbClr val="19191A"/>
                </a:solidFill>
                <a:effectLst/>
                <a:latin typeface="Titillium Web" panose="00000500000000000000" pitchFamily="2" charset="0"/>
              </a:rPr>
              <a:t>patrimonio netto &gt; (costo progetto di ricerca – contributo pubblico)/2, per le medie e per le grandi imprese;</a:t>
            </a:r>
          </a:p>
          <a:p>
            <a:pPr algn="just">
              <a:buFont typeface="Arial" panose="020B0604020202020204" pitchFamily="34" charset="0"/>
              <a:buChar char="•"/>
            </a:pPr>
            <a:endParaRPr lang="it-IT" sz="1600" b="0" i="0" dirty="0">
              <a:solidFill>
                <a:srgbClr val="19191A"/>
              </a:solidFill>
              <a:effectLst/>
              <a:latin typeface="Titillium Web" panose="00000500000000000000" pitchFamily="2" charset="0"/>
            </a:endParaRPr>
          </a:p>
          <a:p>
            <a:pPr algn="just">
              <a:buFont typeface="Arial" panose="020B0604020202020204" pitchFamily="34" charset="0"/>
              <a:buChar char="•"/>
            </a:pPr>
            <a:r>
              <a:rPr lang="it-IT" sz="1600" b="0" i="0" dirty="0">
                <a:solidFill>
                  <a:srgbClr val="19191A"/>
                </a:solidFill>
                <a:effectLst/>
                <a:latin typeface="Titillium Web" panose="00000500000000000000" pitchFamily="2" charset="0"/>
              </a:rPr>
              <a:t>patrimonio netto &gt; (costo progetto di ricerca – contributo pubblico)/3, per le piccole imprese.</a:t>
            </a:r>
          </a:p>
          <a:p>
            <a:pPr algn="just">
              <a:lnSpc>
                <a:spcPct val="107000"/>
              </a:lnSpc>
              <a:spcAft>
                <a:spcPts val="800"/>
              </a:spcAft>
            </a:pPr>
            <a:endParaRPr lang="it-IT" sz="1600" dirty="0">
              <a:effectLst/>
              <a:latin typeface="Titillium Web" panose="00000500000000000000" pitchFamily="2" charset="0"/>
              <a:ea typeface="Calibri" panose="020F0502020204030204" pitchFamily="34" charset="0"/>
              <a:cs typeface="Times New Roman" panose="02020603050405020304" pitchFamily="18" charset="0"/>
            </a:endParaRPr>
          </a:p>
          <a:p>
            <a:pPr algn="just">
              <a:lnSpc>
                <a:spcPct val="107000"/>
              </a:lnSpc>
              <a:spcAft>
                <a:spcPts val="800"/>
              </a:spcAft>
            </a:pPr>
            <a:r>
              <a:rPr lang="it-IT" sz="1600" dirty="0">
                <a:effectLst/>
                <a:latin typeface="Titillium Web" panose="00000500000000000000" pitchFamily="2" charset="0"/>
                <a:ea typeface="Calibri" panose="020F0502020204030204" pitchFamily="34" charset="0"/>
                <a:cs typeface="Times New Roman" panose="02020603050405020304" pitchFamily="18" charset="0"/>
              </a:rPr>
              <a:t>  </a:t>
            </a: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it-IT" sz="1600" dirty="0"/>
          </a:p>
        </p:txBody>
      </p:sp>
    </p:spTree>
    <p:extLst>
      <p:ext uri="{BB962C8B-B14F-4D97-AF65-F5344CB8AC3E}">
        <p14:creationId xmlns:p14="http://schemas.microsoft.com/office/powerpoint/2010/main" val="2845934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215516" y="1340768"/>
            <a:ext cx="8712968" cy="5496761"/>
          </a:xfrm>
          <a:prstGeom prst="rect">
            <a:avLst/>
          </a:prstGeom>
          <a:noFill/>
        </p:spPr>
        <p:txBody>
          <a:bodyPr wrap="square" rtlCol="0">
            <a:spAutoFit/>
          </a:bodyPr>
          <a:lstStyle/>
          <a:p>
            <a:pPr marL="0" marR="0" lvl="0" indent="0" algn="ctr" defTabSz="914400" rtl="0" eaLnBrk="1" fontAlgn="auto" latinLnBrk="0" hangingPunct="1">
              <a:lnSpc>
                <a:spcPct val="80000"/>
              </a:lnSpc>
              <a:spcBef>
                <a:spcPts val="1200"/>
              </a:spcBef>
              <a:spcAft>
                <a:spcPts val="600"/>
              </a:spcAft>
              <a:buClrTx/>
              <a:buSzTx/>
              <a:buFontTx/>
              <a:buNone/>
              <a:tabLst/>
              <a:defRPr/>
            </a:pPr>
            <a:r>
              <a:rPr lang="it-IT" sz="2000" b="1" dirty="0">
                <a:solidFill>
                  <a:srgbClr val="00B050"/>
                </a:solidFill>
                <a:latin typeface="Titillium Web" panose="00000500000000000000" pitchFamily="2" charset="0"/>
                <a:cs typeface="Arial" pitchFamily="34" charset="0"/>
              </a:rPr>
              <a:t>SOGGETTO GESTORE DEL BANDO </a:t>
            </a:r>
          </a:p>
          <a:p>
            <a:pPr marL="0" marR="0" lvl="0" indent="0" algn="ctr" defTabSz="914400" rtl="0" eaLnBrk="1" fontAlgn="auto" latinLnBrk="0" hangingPunct="1">
              <a:lnSpc>
                <a:spcPct val="80000"/>
              </a:lnSpc>
              <a:spcBef>
                <a:spcPts val="1200"/>
              </a:spcBef>
              <a:spcAft>
                <a:spcPts val="600"/>
              </a:spcAft>
              <a:buClrTx/>
              <a:buSzTx/>
              <a:buFontTx/>
              <a:buNone/>
              <a:tabLst/>
              <a:defRPr/>
            </a:pPr>
            <a:endParaRPr lang="it-IT" sz="2000" b="1" dirty="0">
              <a:solidFill>
                <a:srgbClr val="00B050"/>
              </a:solidFill>
              <a:latin typeface="Titillium Web" panose="00000500000000000000" pitchFamily="2" charset="0"/>
              <a:cs typeface="Arial" pitchFamily="34" charset="0"/>
            </a:endParaRPr>
          </a:p>
          <a:p>
            <a:pPr marL="0" indent="0" algn="just">
              <a:lnSpc>
                <a:spcPct val="80000"/>
              </a:lnSpc>
              <a:spcBef>
                <a:spcPts val="1200"/>
              </a:spcBef>
              <a:spcAft>
                <a:spcPts val="600"/>
              </a:spcAft>
              <a:buNone/>
            </a:pPr>
            <a:r>
              <a:rPr lang="it-IT" sz="1600" dirty="0">
                <a:solidFill>
                  <a:srgbClr val="00B050"/>
                </a:solidFill>
                <a:latin typeface="Titillium Web" panose="00000500000000000000" pitchFamily="2" charset="0"/>
                <a:cs typeface="Arial" panose="020B0604020202020204" pitchFamily="34" charset="0"/>
              </a:rPr>
              <a:t>Le attività e le funzioni relative alla </a:t>
            </a:r>
            <a:r>
              <a:rPr lang="it-IT" sz="1600" b="1" dirty="0">
                <a:solidFill>
                  <a:srgbClr val="00B050"/>
                </a:solidFill>
                <a:latin typeface="Titillium Web" panose="00000500000000000000" pitchFamily="2" charset="0"/>
                <a:cs typeface="Arial" panose="020B0604020202020204" pitchFamily="34" charset="0"/>
              </a:rPr>
              <a:t>valutazione formale e tecnica </a:t>
            </a:r>
            <a:r>
              <a:rPr lang="it-IT" sz="1600" dirty="0">
                <a:solidFill>
                  <a:srgbClr val="00B050"/>
                </a:solidFill>
                <a:latin typeface="Titillium Web" panose="00000500000000000000" pitchFamily="2" charset="0"/>
                <a:cs typeface="Arial" panose="020B0604020202020204" pitchFamily="34" charset="0"/>
              </a:rPr>
              <a:t>delle domande, nonché della </a:t>
            </a:r>
            <a:r>
              <a:rPr lang="it-IT" sz="1600" b="1" dirty="0">
                <a:solidFill>
                  <a:srgbClr val="00B050"/>
                </a:solidFill>
                <a:latin typeface="Titillium Web" panose="00000500000000000000" pitchFamily="2" charset="0"/>
                <a:cs typeface="Arial" panose="020B0604020202020204" pitchFamily="34" charset="0"/>
              </a:rPr>
              <a:t>verifica della rendicontazione </a:t>
            </a:r>
            <a:r>
              <a:rPr lang="it-IT" sz="1600" dirty="0">
                <a:solidFill>
                  <a:srgbClr val="00B050"/>
                </a:solidFill>
                <a:latin typeface="Titillium Web" panose="00000500000000000000" pitchFamily="2" charset="0"/>
                <a:cs typeface="Arial" panose="020B0604020202020204" pitchFamily="34" charset="0"/>
              </a:rPr>
              <a:t>dei progetti finanziati a valere sul presente Bando, sono affidate a </a:t>
            </a:r>
            <a:r>
              <a:rPr lang="it-IT" sz="1600" b="1" dirty="0">
                <a:solidFill>
                  <a:srgbClr val="00B050"/>
                </a:solidFill>
                <a:latin typeface="Titillium Web" panose="00000500000000000000" pitchFamily="2" charset="0"/>
                <a:cs typeface="Arial" panose="020B0604020202020204" pitchFamily="34" charset="0"/>
              </a:rPr>
              <a:t>Finaosta S.p.A., </a:t>
            </a:r>
            <a:r>
              <a:rPr lang="it-IT" sz="1600" dirty="0">
                <a:solidFill>
                  <a:srgbClr val="00B050"/>
                </a:solidFill>
                <a:latin typeface="Titillium Web" panose="00000500000000000000" pitchFamily="2" charset="0"/>
                <a:cs typeface="Arial" panose="020B0604020202020204" pitchFamily="34" charset="0"/>
              </a:rPr>
              <a:t>in conformità alla relativa Convenzione operativa per l’attuazione degli interventi previsti dalla l.r. 84/1993, approvata con D.G.R. n. 38 del 22 gennaio 2024.</a:t>
            </a:r>
          </a:p>
          <a:p>
            <a:pPr marL="0" indent="0" algn="just">
              <a:lnSpc>
                <a:spcPct val="80000"/>
              </a:lnSpc>
              <a:spcBef>
                <a:spcPts val="1200"/>
              </a:spcBef>
              <a:spcAft>
                <a:spcPts val="600"/>
              </a:spcAft>
              <a:buNone/>
            </a:pPr>
            <a:endParaRPr lang="it-IT" sz="1600" dirty="0">
              <a:solidFill>
                <a:srgbClr val="00B050"/>
              </a:solidFill>
              <a:latin typeface="Titillium Web" panose="00000500000000000000" pitchFamily="2" charset="0"/>
              <a:cs typeface="Arial" panose="020B0604020202020204" pitchFamily="34" charset="0"/>
            </a:endParaRPr>
          </a:p>
          <a:p>
            <a:pPr algn="just">
              <a:lnSpc>
                <a:spcPct val="80000"/>
              </a:lnSpc>
              <a:spcBef>
                <a:spcPts val="1200"/>
              </a:spcBef>
              <a:spcAft>
                <a:spcPts val="600"/>
              </a:spcAft>
            </a:pPr>
            <a:r>
              <a:rPr lang="it-IT" sz="1600" dirty="0">
                <a:solidFill>
                  <a:srgbClr val="00B050"/>
                </a:solidFill>
                <a:latin typeface="Titillium Web" panose="00000500000000000000" pitchFamily="2" charset="0"/>
                <a:cs typeface="Arial" panose="020B0604020202020204" pitchFamily="34" charset="0"/>
              </a:rPr>
              <a:t>I procedimenti di </a:t>
            </a:r>
            <a:r>
              <a:rPr lang="it-IT" sz="1600" b="1" dirty="0">
                <a:solidFill>
                  <a:srgbClr val="00B050"/>
                </a:solidFill>
                <a:latin typeface="Titillium Web" panose="00000500000000000000" pitchFamily="2" charset="0"/>
                <a:cs typeface="Arial" panose="020B0604020202020204" pitchFamily="34" charset="0"/>
              </a:rPr>
              <a:t>concessione, erogazione </a:t>
            </a:r>
            <a:r>
              <a:rPr lang="it-IT" sz="1600" dirty="0">
                <a:solidFill>
                  <a:srgbClr val="00B050"/>
                </a:solidFill>
                <a:latin typeface="Titillium Web" panose="00000500000000000000" pitchFamily="2" charset="0"/>
                <a:cs typeface="Arial" panose="020B0604020202020204" pitchFamily="34" charset="0"/>
              </a:rPr>
              <a:t>ed eventuale </a:t>
            </a:r>
            <a:r>
              <a:rPr lang="it-IT" sz="1600" b="1" dirty="0">
                <a:solidFill>
                  <a:srgbClr val="00B050"/>
                </a:solidFill>
                <a:latin typeface="Titillium Web" panose="00000500000000000000" pitchFamily="2" charset="0"/>
                <a:cs typeface="Arial" panose="020B0604020202020204" pitchFamily="34" charset="0"/>
              </a:rPr>
              <a:t>revoca</a:t>
            </a:r>
            <a:r>
              <a:rPr lang="it-IT" sz="1600" dirty="0">
                <a:solidFill>
                  <a:srgbClr val="00B050"/>
                </a:solidFill>
                <a:latin typeface="Titillium Web" panose="00000500000000000000" pitchFamily="2" charset="0"/>
                <a:cs typeface="Arial" panose="020B0604020202020204" pitchFamily="34" charset="0"/>
              </a:rPr>
              <a:t> delle agevolazioni restano in capo alla Struttura sviluppo industriale, energia, ricerca e innovazione.</a:t>
            </a:r>
            <a:endParaRPr lang="it-IT" sz="2000" b="1" dirty="0">
              <a:solidFill>
                <a:srgbClr val="00B050"/>
              </a:solidFill>
              <a:latin typeface="Titillium Web" panose="00000500000000000000" pitchFamily="2" charset="0"/>
              <a:cs typeface="Arial" pitchFamily="34" charset="0"/>
            </a:endParaRPr>
          </a:p>
          <a:p>
            <a:pPr marL="0" lvl="0" indent="0" algn="ctr">
              <a:lnSpc>
                <a:spcPct val="120000"/>
              </a:lnSpc>
              <a:buNone/>
            </a:pPr>
            <a:endParaRPr lang="it-IT" sz="1600" b="1" dirty="0">
              <a:solidFill>
                <a:srgbClr val="FF0000"/>
              </a:solidFill>
              <a:latin typeface="Titillium Web" panose="00000500000000000000" pitchFamily="2" charset="0"/>
              <a:cs typeface="Arial" panose="020B0604020202020204" pitchFamily="34" charset="0"/>
            </a:endParaRPr>
          </a:p>
          <a:p>
            <a:pPr algn="just">
              <a:lnSpc>
                <a:spcPct val="107000"/>
              </a:lnSpc>
              <a:spcAft>
                <a:spcPts val="800"/>
              </a:spcAft>
            </a:pPr>
            <a:r>
              <a:rPr lang="it-IT" sz="1600" dirty="0">
                <a:solidFill>
                  <a:srgbClr val="00B050"/>
                </a:solidFill>
                <a:latin typeface="Titillium Web" panose="00000500000000000000" pitchFamily="2" charset="0"/>
                <a:cs typeface="Arial" panose="020B0604020202020204" pitchFamily="34" charset="0"/>
              </a:rPr>
              <a:t>Tutte le </a:t>
            </a:r>
            <a:r>
              <a:rPr lang="it-IT" sz="1600" b="1" dirty="0">
                <a:solidFill>
                  <a:srgbClr val="00B050"/>
                </a:solidFill>
                <a:latin typeface="Titillium Web" panose="00000500000000000000" pitchFamily="2" charset="0"/>
                <a:cs typeface="Arial" panose="020B0604020202020204" pitchFamily="34" charset="0"/>
              </a:rPr>
              <a:t>comunicazioni </a:t>
            </a:r>
            <a:r>
              <a:rPr lang="it-IT" sz="1600" dirty="0">
                <a:solidFill>
                  <a:srgbClr val="00B050"/>
                </a:solidFill>
                <a:latin typeface="Titillium Web" panose="00000500000000000000" pitchFamily="2" charset="0"/>
                <a:cs typeface="Arial" panose="020B0604020202020204" pitchFamily="34" charset="0"/>
              </a:rPr>
              <a:t>inerenti il presente Bando dovranno essere trasmesse tramite PEC alla Struttura competente e a Finaosta S.p.A. ai seguenti indirizzi:  </a:t>
            </a:r>
            <a:r>
              <a:rPr lang="it-IT" sz="1600" b="1" dirty="0">
                <a:solidFill>
                  <a:srgbClr val="00B050"/>
                </a:solidFill>
                <a:latin typeface="Titillium Web" panose="00000500000000000000" pitchFamily="2" charset="0"/>
                <a:cs typeface="Arial" panose="020B0604020202020204" pitchFamily="34" charset="0"/>
              </a:rPr>
              <a:t>industria_artigianato_energia@pec.regione.vda.it; finaosta.direzioneistruttorie@legalmail.it. </a:t>
            </a:r>
          </a:p>
          <a:p>
            <a:pPr algn="just">
              <a:lnSpc>
                <a:spcPct val="107000"/>
              </a:lnSpc>
              <a:spcAft>
                <a:spcPts val="800"/>
              </a:spcAft>
            </a:pP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it-IT" sz="1600" dirty="0"/>
          </a:p>
        </p:txBody>
      </p:sp>
    </p:spTree>
    <p:extLst>
      <p:ext uri="{BB962C8B-B14F-4D97-AF65-F5344CB8AC3E}">
        <p14:creationId xmlns:p14="http://schemas.microsoft.com/office/powerpoint/2010/main" val="796957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2DCCF61A-F8D2-4CBA-A37B-422CDA376D48}"/>
              </a:ext>
            </a:extLst>
          </p:cNvPr>
          <p:cNvSpPr txBox="1"/>
          <p:nvPr/>
        </p:nvSpPr>
        <p:spPr>
          <a:xfrm>
            <a:off x="215516" y="1340768"/>
            <a:ext cx="8712968" cy="5933612"/>
          </a:xfrm>
          <a:prstGeom prst="rect">
            <a:avLst/>
          </a:prstGeom>
          <a:noFill/>
        </p:spPr>
        <p:txBody>
          <a:bodyPr wrap="square" rtlCol="0">
            <a:spAutoFit/>
          </a:bodyPr>
          <a:lstStyle/>
          <a:p>
            <a:pPr marL="0" indent="0" algn="ctr">
              <a:lnSpc>
                <a:spcPct val="80000"/>
              </a:lnSpc>
              <a:spcBef>
                <a:spcPts val="1200"/>
              </a:spcBef>
              <a:spcAft>
                <a:spcPts val="600"/>
              </a:spcAft>
              <a:buNone/>
            </a:pPr>
            <a:endParaRPr lang="it-IT" sz="2000" b="1" dirty="0">
              <a:latin typeface="Titillium Web" panose="00000500000000000000" pitchFamily="2" charset="0"/>
              <a:cs typeface="Arial" pitchFamily="34" charset="0"/>
            </a:endParaRPr>
          </a:p>
          <a:p>
            <a:pPr marL="0" indent="0" algn="ctr">
              <a:lnSpc>
                <a:spcPct val="80000"/>
              </a:lnSpc>
              <a:spcBef>
                <a:spcPts val="1200"/>
              </a:spcBef>
              <a:spcAft>
                <a:spcPts val="600"/>
              </a:spcAft>
              <a:buNone/>
            </a:pPr>
            <a:r>
              <a:rPr lang="it-IT" sz="2000" b="1" dirty="0">
                <a:latin typeface="Titillium Web" panose="00000500000000000000" pitchFamily="2" charset="0"/>
                <a:cs typeface="Arial" pitchFamily="34" charset="0"/>
              </a:rPr>
              <a:t>PRESENTAZIONE DELLE DOMANDE</a:t>
            </a:r>
          </a:p>
          <a:p>
            <a:pPr marL="0" lvl="0" indent="0" algn="just">
              <a:lnSpc>
                <a:spcPct val="120000"/>
              </a:lnSpc>
              <a:buNone/>
            </a:pPr>
            <a:r>
              <a:rPr lang="it-IT" sz="1600" dirty="0">
                <a:latin typeface="Titillium Web" panose="00000500000000000000" pitchFamily="2" charset="0"/>
                <a:cs typeface="Arial" panose="020B0604020202020204" pitchFamily="34" charset="0"/>
              </a:rPr>
              <a:t>Le domande di contributo relative ai Progetti di ricerca industriale e sviluppo sperimentale e i relativi allegati devono essere presentate </a:t>
            </a:r>
            <a:r>
              <a:rPr lang="it-IT" sz="1600" b="0" i="0" dirty="0">
                <a:solidFill>
                  <a:srgbClr val="19191A"/>
                </a:solidFill>
                <a:effectLst/>
                <a:latin typeface="Titillium Web" panose="00000500000000000000" pitchFamily="2" charset="0"/>
              </a:rPr>
              <a:t>prima dell’avvio dei lavori dall’impresa capofila</a:t>
            </a:r>
            <a:r>
              <a:rPr lang="it-IT" sz="1600" dirty="0">
                <a:latin typeface="Titillium Web" panose="00000500000000000000" pitchFamily="2" charset="0"/>
                <a:cs typeface="Arial" panose="020B0604020202020204" pitchFamily="34" charset="0"/>
              </a:rPr>
              <a:t> </a:t>
            </a:r>
            <a:r>
              <a:rPr lang="it-IT" sz="1600" b="1" dirty="0">
                <a:latin typeface="Titillium Web" panose="00000500000000000000" pitchFamily="2" charset="0"/>
                <a:cs typeface="Arial" panose="020B0604020202020204" pitchFamily="34" charset="0"/>
              </a:rPr>
              <a:t>via PEC agli indirizzi </a:t>
            </a:r>
          </a:p>
          <a:p>
            <a:pPr marL="0" lvl="0" indent="0" algn="just">
              <a:lnSpc>
                <a:spcPct val="120000"/>
              </a:lnSpc>
              <a:buNone/>
            </a:pPr>
            <a:r>
              <a:rPr lang="it-IT" sz="1600" b="1" dirty="0">
                <a:latin typeface="Titillium Web" panose="00000500000000000000" pitchFamily="2" charset="0"/>
                <a:cs typeface="Arial" panose="020B0604020202020204" pitchFamily="34" charset="0"/>
                <a:hlinkClick r:id="rId2">
                  <a:extLst>
                    <a:ext uri="{A12FA001-AC4F-418D-AE19-62706E023703}">
                      <ahyp:hlinkClr xmlns:ahyp="http://schemas.microsoft.com/office/drawing/2018/hyperlinkcolor" val="tx"/>
                    </a:ext>
                  </a:extLst>
                </a:hlinkClick>
              </a:rPr>
              <a:t>industria_artigianato_energia@pec.regione.vda.it</a:t>
            </a:r>
            <a:r>
              <a:rPr lang="it-IT" sz="1600" b="1" dirty="0">
                <a:latin typeface="Titillium Web" panose="00000500000000000000" pitchFamily="2" charset="0"/>
                <a:cs typeface="Arial" panose="020B0604020202020204" pitchFamily="34" charset="0"/>
              </a:rPr>
              <a:t> </a:t>
            </a:r>
          </a:p>
          <a:p>
            <a:pPr marL="0" lvl="0" indent="0" algn="just">
              <a:lnSpc>
                <a:spcPct val="120000"/>
              </a:lnSpc>
              <a:buNone/>
            </a:pPr>
            <a:r>
              <a:rPr lang="it-IT" sz="1600" b="1" u="sng" dirty="0">
                <a:solidFill>
                  <a:srgbClr val="00B050"/>
                </a:solidFill>
                <a:effectLst/>
                <a:latin typeface="Titillium Web" panose="00000500000000000000" pitchFamily="2" charset="0"/>
                <a:ea typeface="Calibri" panose="020F0502020204030204" pitchFamily="34" charset="0"/>
                <a:cs typeface="Times New Roman" panose="02020603050405020304" pitchFamily="18" charset="0"/>
              </a:rPr>
              <a:t>finaosta.direzioneistruttorie@legalmail.it </a:t>
            </a:r>
            <a:endParaRPr lang="it-IT" sz="1600" b="1" dirty="0">
              <a:solidFill>
                <a:srgbClr val="00B050"/>
              </a:solidFill>
              <a:latin typeface="Titillium Web" panose="00000500000000000000" pitchFamily="2" charset="0"/>
              <a:cs typeface="Arial" panose="020B0604020202020204" pitchFamily="34" charset="0"/>
            </a:endParaRPr>
          </a:p>
          <a:p>
            <a:pPr marL="0" lvl="0" indent="0" algn="ctr">
              <a:lnSpc>
                <a:spcPct val="120000"/>
              </a:lnSpc>
              <a:buNone/>
            </a:pPr>
            <a:endParaRPr lang="it-IT" sz="1600" b="1" dirty="0">
              <a:solidFill>
                <a:srgbClr val="FF0000"/>
              </a:solidFill>
              <a:latin typeface="Titillium Web" panose="00000500000000000000" pitchFamily="2" charset="0"/>
              <a:cs typeface="Arial" panose="020B0604020202020204" pitchFamily="34" charset="0"/>
            </a:endParaRPr>
          </a:p>
          <a:p>
            <a:pPr marL="0" lvl="0" indent="0" algn="ctr">
              <a:lnSpc>
                <a:spcPct val="120000"/>
              </a:lnSpc>
              <a:buNone/>
            </a:pPr>
            <a:r>
              <a:rPr lang="it-IT" sz="2000" b="1" dirty="0">
                <a:solidFill>
                  <a:srgbClr val="FF0000"/>
                </a:solidFill>
                <a:latin typeface="Titillium Web" panose="00000500000000000000" pitchFamily="2" charset="0"/>
                <a:cs typeface="Arial" panose="020B0604020202020204" pitchFamily="34" charset="0"/>
              </a:rPr>
              <a:t>entro le ore 14:00 del 31 luglio 2026 </a:t>
            </a:r>
          </a:p>
          <a:p>
            <a:pPr marL="0" lvl="0" indent="0" algn="ctr">
              <a:lnSpc>
                <a:spcPct val="120000"/>
              </a:lnSpc>
              <a:buNone/>
            </a:pPr>
            <a:endParaRPr lang="it-IT" sz="1600" b="1" dirty="0">
              <a:solidFill>
                <a:srgbClr val="FF0000"/>
              </a:solidFill>
              <a:latin typeface="Titillium Web" panose="00000500000000000000" pitchFamily="2" charset="0"/>
              <a:cs typeface="Arial" panose="020B0604020202020204" pitchFamily="34" charset="0"/>
            </a:endParaRPr>
          </a:p>
          <a:p>
            <a:pPr algn="just">
              <a:lnSpc>
                <a:spcPct val="107000"/>
              </a:lnSpc>
              <a:spcAft>
                <a:spcPts val="800"/>
              </a:spcAft>
            </a:pPr>
            <a:r>
              <a:rPr lang="it-IT" sz="1600" dirty="0">
                <a:effectLst/>
                <a:latin typeface="Titillium Web" panose="00000500000000000000" pitchFamily="2" charset="0"/>
                <a:ea typeface="Calibri" panose="020F0502020204030204" pitchFamily="34" charset="0"/>
                <a:cs typeface="Times New Roman" panose="02020603050405020304" pitchFamily="18" charset="0"/>
              </a:rPr>
              <a:t> </a:t>
            </a:r>
            <a:r>
              <a:rPr lang="it-IT" sz="1600" b="0" i="0" dirty="0">
                <a:solidFill>
                  <a:srgbClr val="19191A"/>
                </a:solidFill>
                <a:effectLst/>
                <a:latin typeface="Titillium Web" panose="00000500000000000000" pitchFamily="2" charset="0"/>
              </a:rPr>
              <a:t>Ogni istanza di contributo, presentata dal legale rappresentante o titolare dell’impresa, deve essere corredata dalla marca da bollo (pari ad euro 16,00), che se non assolta in modalità virtuale, deve essere annullata dal beneficiario e dallo stesso conservata.</a:t>
            </a:r>
            <a:endParaRPr lang="it-IT" sz="1600" dirty="0">
              <a:effectLst/>
              <a:latin typeface="Titillium Web" panose="00000500000000000000" pitchFamily="2"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it-IT" sz="1600" dirty="0"/>
          </a:p>
        </p:txBody>
      </p:sp>
    </p:spTree>
    <p:extLst>
      <p:ext uri="{BB962C8B-B14F-4D97-AF65-F5344CB8AC3E}">
        <p14:creationId xmlns:p14="http://schemas.microsoft.com/office/powerpoint/2010/main" val="404997796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2901</TotalTime>
  <Words>1924</Words>
  <Application>Microsoft Office PowerPoint</Application>
  <PresentationFormat>Presentazione su schermo (4:3)</PresentationFormat>
  <Paragraphs>243</Paragraphs>
  <Slides>18</Slides>
  <Notes>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18</vt:i4>
      </vt:variant>
    </vt:vector>
  </HeadingPairs>
  <TitlesOfParts>
    <vt:vector size="23" baseType="lpstr">
      <vt:lpstr>Arial</vt:lpstr>
      <vt:lpstr>Calibri</vt:lpstr>
      <vt:lpstr>Times New Roman</vt:lpstr>
      <vt:lpstr>Titillium Web</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Favre Erika</dc:creator>
  <cp:lastModifiedBy>Viviana HERIN</cp:lastModifiedBy>
  <cp:revision>175</cp:revision>
  <cp:lastPrinted>2025-06-04T09:23:56Z</cp:lastPrinted>
  <dcterms:created xsi:type="dcterms:W3CDTF">2023-10-02T07:37:23Z</dcterms:created>
  <dcterms:modified xsi:type="dcterms:W3CDTF">2026-06-11T14:08:33Z</dcterms:modified>
</cp:coreProperties>
</file>